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500" r:id="rId3"/>
    <p:sldId id="638" r:id="rId4"/>
    <p:sldId id="259" r:id="rId5"/>
    <p:sldId id="260" r:id="rId6"/>
    <p:sldId id="261" r:id="rId7"/>
    <p:sldId id="1259" r:id="rId8"/>
    <p:sldId id="127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1271" r:id="rId25"/>
    <p:sldId id="279" r:id="rId26"/>
    <p:sldId id="280" r:id="rId27"/>
    <p:sldId id="281" r:id="rId28"/>
    <p:sldId id="1272" r:id="rId29"/>
    <p:sldId id="282" r:id="rId30"/>
    <p:sldId id="283" r:id="rId31"/>
    <p:sldId id="284" r:id="rId32"/>
    <p:sldId id="285" r:id="rId33"/>
    <p:sldId id="286" r:id="rId34"/>
    <p:sldId id="320"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17" r:id="rId51"/>
    <p:sldId id="302" r:id="rId52"/>
    <p:sldId id="303" r:id="rId53"/>
    <p:sldId id="304" r:id="rId54"/>
    <p:sldId id="305" r:id="rId55"/>
    <p:sldId id="307" r:id="rId56"/>
    <p:sldId id="318" r:id="rId57"/>
    <p:sldId id="319" r:id="rId58"/>
    <p:sldId id="309" r:id="rId59"/>
    <p:sldId id="310" r:id="rId60"/>
    <p:sldId id="1262" r:id="rId61"/>
    <p:sldId id="823" r:id="rId62"/>
    <p:sldId id="278" r:id="rId63"/>
    <p:sldId id="1072" r:id="rId64"/>
    <p:sldId id="1261" r:id="rId65"/>
    <p:sldId id="819" r:id="rId66"/>
    <p:sldId id="82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2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B733E"/>
    <a:srgbClr val="176033"/>
    <a:srgbClr val="249751"/>
    <a:srgbClr val="0E6EB2"/>
    <a:srgbClr val="2EC169"/>
    <a:srgbClr val="FFC001"/>
    <a:srgbClr val="FFDA66"/>
    <a:srgbClr val="FCD6B5"/>
    <a:srgbClr val="FEEADB"/>
    <a:srgbClr val="FF5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16" autoAdjust="0"/>
    <p:restoredTop sz="92943"/>
  </p:normalViewPr>
  <p:slideViewPr>
    <p:cSldViewPr snapToGrid="0" snapToObjects="1">
      <p:cViewPr varScale="1">
        <p:scale>
          <a:sx n="118" d="100"/>
          <a:sy n="118" d="100"/>
        </p:scale>
        <p:origin x="1288" y="192"/>
      </p:cViewPr>
      <p:guideLst>
        <p:guide orient="horz" pos="2160"/>
        <p:guide pos="22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2AB1DD49-8E07-D34E-AA08-82B75BF58D9A}" type="datetimeFigureOut">
              <a:rPr lang="en-US" smtClean="0"/>
              <a:t>6/12/21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143B1C-F30E-B945-B16C-CCE67E67EAC8}" type="slidenum">
              <a:rPr lang="en-US" smtClean="0"/>
              <a:t>‹#›</a:t>
            </a:fld>
            <a:endParaRPr lang="en-US" dirty="0"/>
          </a:p>
        </p:txBody>
      </p:sp>
    </p:spTree>
    <p:extLst>
      <p:ext uri="{BB962C8B-B14F-4D97-AF65-F5344CB8AC3E}">
        <p14:creationId xmlns:p14="http://schemas.microsoft.com/office/powerpoint/2010/main" val="779223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85CA6B16-B0B0-9340-AD1C-EC937FFBBDAC}" type="datetimeFigureOut">
              <a:rPr lang="en-US" smtClean="0"/>
              <a:t>6/12/21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EEC61-EB6F-E343-8715-D8D881AAD5B3}" type="slidenum">
              <a:rPr lang="en-US" smtClean="0"/>
              <a:t>‹#›</a:t>
            </a:fld>
            <a:endParaRPr lang="en-US" dirty="0"/>
          </a:p>
        </p:txBody>
      </p:sp>
    </p:spTree>
    <p:extLst>
      <p:ext uri="{BB962C8B-B14F-4D97-AF65-F5344CB8AC3E}">
        <p14:creationId xmlns:p14="http://schemas.microsoft.com/office/powerpoint/2010/main" val="23960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86EEEC61-EB6F-E343-8715-D8D881AAD5B3}" type="slidenum">
              <a:rPr lang="en-US" smtClean="0"/>
              <a:t>1</a:t>
            </a:fld>
            <a:endParaRPr lang="en-US" dirty="0"/>
          </a:p>
        </p:txBody>
      </p:sp>
    </p:spTree>
    <p:extLst>
      <p:ext uri="{BB962C8B-B14F-4D97-AF65-F5344CB8AC3E}">
        <p14:creationId xmlns:p14="http://schemas.microsoft.com/office/powerpoint/2010/main" val="66787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5" name="Google Shape;18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e4b2134fd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3" name="Google Shape;193;gde4b2134f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e4b2134fd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de4b2134fd_0_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de4b2134f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e4b2134fd_0_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Wilcox</a:t>
            </a:r>
            <a:endParaRPr/>
          </a:p>
        </p:txBody>
      </p:sp>
      <p:sp>
        <p:nvSpPr>
          <p:cNvPr id="213" name="Google Shape;213;gde4b2134f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de4b2134fd_0_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Yuma County</a:t>
            </a:r>
            <a:endParaRPr/>
          </a:p>
        </p:txBody>
      </p:sp>
      <p:sp>
        <p:nvSpPr>
          <p:cNvPr id="222" name="Google Shape;222;gde4b2134f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e4b2134fd_0_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Sierra Vista</a:t>
            </a:r>
            <a:endParaRPr/>
          </a:p>
        </p:txBody>
      </p:sp>
      <p:sp>
        <p:nvSpPr>
          <p:cNvPr id="231" name="Google Shape;231;gde4b2134fd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e4b2134fd_0_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apache junction</a:t>
            </a:r>
            <a:endParaRPr/>
          </a:p>
        </p:txBody>
      </p:sp>
      <p:sp>
        <p:nvSpPr>
          <p:cNvPr id="240" name="Google Shape;240;gde4b2134fd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e4b2134fd_0_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Kartchner Caverns</a:t>
            </a:r>
            <a:endParaRPr/>
          </a:p>
        </p:txBody>
      </p:sp>
      <p:sp>
        <p:nvSpPr>
          <p:cNvPr id="249" name="Google Shape;249;gde4b2134fd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e4b2134fd_0_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Nogales</a:t>
            </a:r>
            <a:endParaRPr/>
          </a:p>
        </p:txBody>
      </p:sp>
      <p:sp>
        <p:nvSpPr>
          <p:cNvPr id="258" name="Google Shape;258;gde4b2134fd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e4b2134fd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7" name="Google Shape;267;gde4b2134fd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2</a:t>
            </a:fld>
            <a:endParaRPr lang="en-US" dirty="0"/>
          </a:p>
        </p:txBody>
      </p:sp>
    </p:spTree>
    <p:extLst>
      <p:ext uri="{BB962C8B-B14F-4D97-AF65-F5344CB8AC3E}">
        <p14:creationId xmlns:p14="http://schemas.microsoft.com/office/powerpoint/2010/main" val="94549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de4b2134fd_0_9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de4b2134fd_0_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5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e4b2134fd_0_10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Grief Hill Trailhead</a:t>
            </a:r>
            <a:endParaRPr/>
          </a:p>
        </p:txBody>
      </p:sp>
      <p:sp>
        <p:nvSpPr>
          <p:cNvPr id="307" name="Google Shape;307;gde4b2134fd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28</a:t>
            </a:fld>
            <a:endParaRPr lang="en-US" dirty="0"/>
          </a:p>
        </p:txBody>
      </p:sp>
    </p:spTree>
    <p:extLst>
      <p:ext uri="{BB962C8B-B14F-4D97-AF65-F5344CB8AC3E}">
        <p14:creationId xmlns:p14="http://schemas.microsoft.com/office/powerpoint/2010/main" val="1013617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e4b2134fd_0_11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de4b2134fd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3</a:t>
            </a:fld>
            <a:endParaRPr lang="en-US" dirty="0"/>
          </a:p>
        </p:txBody>
      </p:sp>
    </p:spTree>
    <p:extLst>
      <p:ext uri="{BB962C8B-B14F-4D97-AF65-F5344CB8AC3E}">
        <p14:creationId xmlns:p14="http://schemas.microsoft.com/office/powerpoint/2010/main" val="201831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7" name="Google Shape;34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e4b2134fd_1_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Non Motorized</a:t>
            </a:r>
            <a:endParaRPr/>
          </a:p>
        </p:txBody>
      </p:sp>
      <p:sp>
        <p:nvSpPr>
          <p:cNvPr id="355" name="Google Shape;355;gde4b2134fd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9680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e4b2134fd_1_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Non Motorized</a:t>
            </a:r>
            <a:endParaRPr/>
          </a:p>
        </p:txBody>
      </p:sp>
      <p:sp>
        <p:nvSpPr>
          <p:cNvPr id="355" name="Google Shape;355;gde4b2134fd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Miles of new Trail</a:t>
            </a:r>
            <a:endParaRPr/>
          </a:p>
        </p:txBody>
      </p:sp>
      <p:sp>
        <p:nvSpPr>
          <p:cNvPr id="363" name="Google Shape;3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Miles of new Trail</a:t>
            </a:r>
            <a:endParaRPr/>
          </a:p>
        </p:txBody>
      </p:sp>
      <p:sp>
        <p:nvSpPr>
          <p:cNvPr id="371" name="Google Shape;37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Miles of new Trail</a:t>
            </a:r>
            <a:endParaRPr/>
          </a:p>
        </p:txBody>
      </p:sp>
      <p:sp>
        <p:nvSpPr>
          <p:cNvPr id="379" name="Google Shape;37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de4b2134fd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Motorized</a:t>
            </a:r>
            <a:endParaRPr/>
          </a:p>
        </p:txBody>
      </p:sp>
      <p:sp>
        <p:nvSpPr>
          <p:cNvPr id="388" name="Google Shape;388;gde4b2134fd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Miles of New/rehabbed trails</a:t>
            </a:r>
            <a:endParaRPr/>
          </a:p>
        </p:txBody>
      </p:sp>
      <p:sp>
        <p:nvSpPr>
          <p:cNvPr id="396" name="Google Shape;39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Staff/LE positiions</a:t>
            </a:r>
            <a:endParaRPr/>
          </a:p>
        </p:txBody>
      </p:sp>
      <p:sp>
        <p:nvSpPr>
          <p:cNvPr id="404" name="Google Shape;40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Staff/LE positiions</a:t>
            </a:r>
            <a:endParaRPr/>
          </a:p>
        </p:txBody>
      </p:sp>
      <p:sp>
        <p:nvSpPr>
          <p:cNvPr id="412" name="Google Shape;4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86EEEC61-EB6F-E343-8715-D8D881AAD5B3}" type="slidenum">
              <a:rPr lang="en-US" smtClean="0"/>
              <a:t>6</a:t>
            </a:fld>
            <a:endParaRPr lang="en-US" dirty="0"/>
          </a:p>
        </p:txBody>
      </p:sp>
    </p:spTree>
    <p:extLst>
      <p:ext uri="{BB962C8B-B14F-4D97-AF65-F5344CB8AC3E}">
        <p14:creationId xmlns:p14="http://schemas.microsoft.com/office/powerpoint/2010/main" val="4187715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Put in volunteer hours</a:t>
            </a:r>
            <a:endParaRPr/>
          </a:p>
        </p:txBody>
      </p:sp>
      <p:sp>
        <p:nvSpPr>
          <p:cNvPr id="420" name="Google Shape;42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Put in weeks of Americorp</a:t>
            </a:r>
            <a:endParaRPr/>
          </a:p>
        </p:txBody>
      </p:sp>
      <p:sp>
        <p:nvSpPr>
          <p:cNvPr id="428" name="Google Shape;42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LWCF</a:t>
            </a:r>
            <a:endParaRPr/>
          </a:p>
        </p:txBody>
      </p:sp>
      <p:sp>
        <p:nvSpPr>
          <p:cNvPr id="436" name="Google Shape;43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de719519b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LWCF—4 New parks</a:t>
            </a:r>
            <a:endParaRPr dirty="0"/>
          </a:p>
        </p:txBody>
      </p:sp>
      <p:sp>
        <p:nvSpPr>
          <p:cNvPr id="444" name="Google Shape;444;gde719519b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2" name="Google Shape;45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60" name="Google Shape;46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68" name="Google Shape;46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4 Playgrounds</a:t>
            </a:r>
            <a:endParaRPr dirty="0"/>
          </a:p>
        </p:txBody>
      </p:sp>
      <p:sp>
        <p:nvSpPr>
          <p:cNvPr id="476" name="Google Shape;47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8498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2 Splash Pads</a:t>
            </a:r>
            <a:endParaRPr dirty="0"/>
          </a:p>
        </p:txBody>
      </p:sp>
      <p:sp>
        <p:nvSpPr>
          <p:cNvPr id="476" name="Google Shape;47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Statewide Plans—two funded with motorized, NULP and GWT</a:t>
            </a:r>
            <a:endParaRPr dirty="0"/>
          </a:p>
        </p:txBody>
      </p:sp>
      <p:sp>
        <p:nvSpPr>
          <p:cNvPr id="484" name="Google Shape;484;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0" name="Google Shape;14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1 Trail Project</a:t>
            </a:r>
            <a:endParaRPr dirty="0"/>
          </a:p>
        </p:txBody>
      </p:sp>
      <p:sp>
        <p:nvSpPr>
          <p:cNvPr id="492" name="Google Shape;49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11  Park improvement/expansion Project</a:t>
            </a:r>
            <a:endParaRPr dirty="0"/>
          </a:p>
        </p:txBody>
      </p:sp>
      <p:sp>
        <p:nvSpPr>
          <p:cNvPr id="500" name="Google Shape;50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7413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5892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6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44" name="Google Shape;54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60</a:t>
            </a:fld>
            <a:endParaRPr lang="en-US" dirty="0"/>
          </a:p>
        </p:txBody>
      </p:sp>
    </p:spTree>
    <p:extLst>
      <p:ext uri="{BB962C8B-B14F-4D97-AF65-F5344CB8AC3E}">
        <p14:creationId xmlns:p14="http://schemas.microsoft.com/office/powerpoint/2010/main" val="3235225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80" name="Google Shape;28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0544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63</a:t>
            </a:fld>
            <a:endParaRPr lang="en-US" dirty="0"/>
          </a:p>
        </p:txBody>
      </p:sp>
    </p:spTree>
    <p:extLst>
      <p:ext uri="{BB962C8B-B14F-4D97-AF65-F5344CB8AC3E}">
        <p14:creationId xmlns:p14="http://schemas.microsoft.com/office/powerpoint/2010/main" val="1610132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65</a:t>
            </a:fld>
            <a:endParaRPr lang="en-US" dirty="0"/>
          </a:p>
        </p:txBody>
      </p:sp>
    </p:spTree>
    <p:extLst>
      <p:ext uri="{BB962C8B-B14F-4D97-AF65-F5344CB8AC3E}">
        <p14:creationId xmlns:p14="http://schemas.microsoft.com/office/powerpoint/2010/main" val="2130739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EEC61-EB6F-E343-8715-D8D881AAD5B3}" type="slidenum">
              <a:rPr lang="en-US" smtClean="0"/>
              <a:t>66</a:t>
            </a:fld>
            <a:endParaRPr lang="en-US" dirty="0"/>
          </a:p>
        </p:txBody>
      </p:sp>
    </p:spTree>
    <p:extLst>
      <p:ext uri="{BB962C8B-B14F-4D97-AF65-F5344CB8AC3E}">
        <p14:creationId xmlns:p14="http://schemas.microsoft.com/office/powerpoint/2010/main" val="372831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8" name="Google Shape;15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6" name="Google Shape;16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1B806C-FB09-344B-9827-5BA20BC9FB9A}" type="datetime1">
              <a:rPr lang="en-US" smtClean="0"/>
              <a:t>6/12/21</a:t>
            </a:fld>
            <a:endParaRPr lang="en-US" dirty="0"/>
          </a:p>
        </p:txBody>
      </p:sp>
      <p:sp>
        <p:nvSpPr>
          <p:cNvPr id="5" name="Footer Placeholder 4"/>
          <p:cNvSpPr>
            <a:spLocks noGrp="1"/>
          </p:cNvSpPr>
          <p:nvPr>
            <p:ph type="ftr" sz="quarter" idx="11"/>
          </p:nvPr>
        </p:nvSpPr>
        <p:spPr/>
        <p:txBody>
          <a:bodyPr/>
          <a:lstStyle/>
          <a:p>
            <a:r>
              <a:rPr lang="en-US" dirty="0"/>
              <a:t>Slide</a:t>
            </a:r>
          </a:p>
        </p:txBody>
      </p:sp>
      <p:sp>
        <p:nvSpPr>
          <p:cNvPr id="6" name="Slide Number Placeholder 5"/>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81326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2FDDE-F3B5-4E42-A62B-9FF232BD15BF}" type="datetime1">
              <a:rPr lang="en-US" smtClean="0"/>
              <a:t>6/12/21</a:t>
            </a:fld>
            <a:endParaRPr lang="en-US" dirty="0"/>
          </a:p>
        </p:txBody>
      </p:sp>
      <p:sp>
        <p:nvSpPr>
          <p:cNvPr id="5" name="Footer Placeholder 4"/>
          <p:cNvSpPr>
            <a:spLocks noGrp="1"/>
          </p:cNvSpPr>
          <p:nvPr>
            <p:ph type="ftr" sz="quarter" idx="11"/>
          </p:nvPr>
        </p:nvSpPr>
        <p:spPr/>
        <p:txBody>
          <a:bodyPr/>
          <a:lstStyle/>
          <a:p>
            <a:r>
              <a:rPr lang="en-US" dirty="0"/>
              <a:t>Slide</a:t>
            </a:r>
          </a:p>
        </p:txBody>
      </p:sp>
      <p:sp>
        <p:nvSpPr>
          <p:cNvPr id="6" name="Slide Number Placeholder 5"/>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165354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DCDD4-D516-4344-8045-92B0A9F1C873}" type="datetime1">
              <a:rPr lang="en-US" smtClean="0"/>
              <a:t>6/12/21</a:t>
            </a:fld>
            <a:endParaRPr lang="en-US" dirty="0"/>
          </a:p>
        </p:txBody>
      </p:sp>
      <p:sp>
        <p:nvSpPr>
          <p:cNvPr id="5" name="Footer Placeholder 4"/>
          <p:cNvSpPr>
            <a:spLocks noGrp="1"/>
          </p:cNvSpPr>
          <p:nvPr>
            <p:ph type="ftr" sz="quarter" idx="11"/>
          </p:nvPr>
        </p:nvSpPr>
        <p:spPr/>
        <p:txBody>
          <a:bodyPr/>
          <a:lstStyle/>
          <a:p>
            <a:r>
              <a:rPr lang="en-US" dirty="0"/>
              <a:t>Slide</a:t>
            </a:r>
          </a:p>
        </p:txBody>
      </p:sp>
      <p:sp>
        <p:nvSpPr>
          <p:cNvPr id="6" name="Slide Number Placeholder 5"/>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397642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BDED6F-7D5F-4D48-8087-D2903149F42A}" type="datetime1">
              <a:rPr lang="en-US" smtClean="0"/>
              <a:t>6/12/21</a:t>
            </a:fld>
            <a:endParaRPr lang="en-US" dirty="0"/>
          </a:p>
        </p:txBody>
      </p:sp>
      <p:sp>
        <p:nvSpPr>
          <p:cNvPr id="5" name="Footer Placeholder 4"/>
          <p:cNvSpPr>
            <a:spLocks noGrp="1"/>
          </p:cNvSpPr>
          <p:nvPr>
            <p:ph type="ftr" sz="quarter" idx="11"/>
          </p:nvPr>
        </p:nvSpPr>
        <p:spPr/>
        <p:txBody>
          <a:bodyPr/>
          <a:lstStyle/>
          <a:p>
            <a:r>
              <a:rPr lang="en-US" dirty="0"/>
              <a:t>Slide</a:t>
            </a:r>
          </a:p>
        </p:txBody>
      </p:sp>
      <p:sp>
        <p:nvSpPr>
          <p:cNvPr id="6" name="Slide Number Placeholder 5"/>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149009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9166FC-0486-8D46-8800-22C3EFB3ECED}" type="datetime1">
              <a:rPr lang="en-US" smtClean="0"/>
              <a:t>6/12/21</a:t>
            </a:fld>
            <a:endParaRPr lang="en-US" dirty="0"/>
          </a:p>
        </p:txBody>
      </p:sp>
      <p:sp>
        <p:nvSpPr>
          <p:cNvPr id="5" name="Footer Placeholder 4"/>
          <p:cNvSpPr>
            <a:spLocks noGrp="1"/>
          </p:cNvSpPr>
          <p:nvPr>
            <p:ph type="ftr" sz="quarter" idx="11"/>
          </p:nvPr>
        </p:nvSpPr>
        <p:spPr/>
        <p:txBody>
          <a:bodyPr/>
          <a:lstStyle/>
          <a:p>
            <a:r>
              <a:rPr lang="en-US" dirty="0"/>
              <a:t>Slide</a:t>
            </a:r>
          </a:p>
        </p:txBody>
      </p:sp>
      <p:sp>
        <p:nvSpPr>
          <p:cNvPr id="6" name="Slide Number Placeholder 5"/>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71213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596B52-B905-6148-83B6-84AE53DF82C6}" type="datetime1">
              <a:rPr lang="en-US" smtClean="0"/>
              <a:t>6/12/21</a:t>
            </a:fld>
            <a:endParaRPr lang="en-US" dirty="0"/>
          </a:p>
        </p:txBody>
      </p:sp>
      <p:sp>
        <p:nvSpPr>
          <p:cNvPr id="6" name="Footer Placeholder 5"/>
          <p:cNvSpPr>
            <a:spLocks noGrp="1"/>
          </p:cNvSpPr>
          <p:nvPr>
            <p:ph type="ftr" sz="quarter" idx="11"/>
          </p:nvPr>
        </p:nvSpPr>
        <p:spPr/>
        <p:txBody>
          <a:bodyPr/>
          <a:lstStyle/>
          <a:p>
            <a:r>
              <a:rPr lang="en-US" dirty="0"/>
              <a:t>Slide</a:t>
            </a:r>
          </a:p>
        </p:txBody>
      </p:sp>
      <p:sp>
        <p:nvSpPr>
          <p:cNvPr id="7" name="Slide Number Placeholder 6"/>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308872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187B9-AB27-3542-A0C0-1088DCE8650D}" type="datetime1">
              <a:rPr lang="en-US" smtClean="0"/>
              <a:t>6/12/21</a:t>
            </a:fld>
            <a:endParaRPr lang="en-US" dirty="0"/>
          </a:p>
        </p:txBody>
      </p:sp>
      <p:sp>
        <p:nvSpPr>
          <p:cNvPr id="8" name="Footer Placeholder 7"/>
          <p:cNvSpPr>
            <a:spLocks noGrp="1"/>
          </p:cNvSpPr>
          <p:nvPr>
            <p:ph type="ftr" sz="quarter" idx="11"/>
          </p:nvPr>
        </p:nvSpPr>
        <p:spPr/>
        <p:txBody>
          <a:bodyPr/>
          <a:lstStyle/>
          <a:p>
            <a:r>
              <a:rPr lang="en-US" dirty="0"/>
              <a:t>Slide</a:t>
            </a:r>
          </a:p>
        </p:txBody>
      </p:sp>
      <p:sp>
        <p:nvSpPr>
          <p:cNvPr id="9" name="Slide Number Placeholder 8"/>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39598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77A951-983C-C742-9B19-1CA72865C0F3}" type="datetime1">
              <a:rPr lang="en-US" smtClean="0"/>
              <a:t>6/12/21</a:t>
            </a:fld>
            <a:endParaRPr lang="en-US" dirty="0"/>
          </a:p>
        </p:txBody>
      </p:sp>
      <p:sp>
        <p:nvSpPr>
          <p:cNvPr id="4" name="Footer Placeholder 3"/>
          <p:cNvSpPr>
            <a:spLocks noGrp="1"/>
          </p:cNvSpPr>
          <p:nvPr>
            <p:ph type="ftr" sz="quarter" idx="11"/>
          </p:nvPr>
        </p:nvSpPr>
        <p:spPr/>
        <p:txBody>
          <a:bodyPr/>
          <a:lstStyle/>
          <a:p>
            <a:r>
              <a:rPr lang="en-US" dirty="0"/>
              <a:t>Slide</a:t>
            </a:r>
          </a:p>
        </p:txBody>
      </p:sp>
      <p:sp>
        <p:nvSpPr>
          <p:cNvPr id="5" name="Slide Number Placeholder 4"/>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234044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8DE45-BDBA-5240-B8D7-9BC7173BEE24}" type="datetime1">
              <a:rPr lang="en-US" smtClean="0"/>
              <a:t>6/12/21</a:t>
            </a:fld>
            <a:endParaRPr lang="en-US" dirty="0"/>
          </a:p>
        </p:txBody>
      </p:sp>
      <p:sp>
        <p:nvSpPr>
          <p:cNvPr id="3" name="Footer Placeholder 2"/>
          <p:cNvSpPr>
            <a:spLocks noGrp="1"/>
          </p:cNvSpPr>
          <p:nvPr>
            <p:ph type="ftr" sz="quarter" idx="11"/>
          </p:nvPr>
        </p:nvSpPr>
        <p:spPr/>
        <p:txBody>
          <a:bodyPr/>
          <a:lstStyle/>
          <a:p>
            <a:r>
              <a:rPr lang="en-US" dirty="0"/>
              <a:t>Slide</a:t>
            </a:r>
          </a:p>
        </p:txBody>
      </p:sp>
      <p:sp>
        <p:nvSpPr>
          <p:cNvPr id="4" name="Slide Number Placeholder 3"/>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37467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78C870-1E09-754E-B75B-E94282D3AD72}" type="datetime1">
              <a:rPr lang="en-US" smtClean="0"/>
              <a:t>6/12/21</a:t>
            </a:fld>
            <a:endParaRPr lang="en-US" dirty="0"/>
          </a:p>
        </p:txBody>
      </p:sp>
      <p:sp>
        <p:nvSpPr>
          <p:cNvPr id="6" name="Footer Placeholder 5"/>
          <p:cNvSpPr>
            <a:spLocks noGrp="1"/>
          </p:cNvSpPr>
          <p:nvPr>
            <p:ph type="ftr" sz="quarter" idx="11"/>
          </p:nvPr>
        </p:nvSpPr>
        <p:spPr/>
        <p:txBody>
          <a:bodyPr/>
          <a:lstStyle/>
          <a:p>
            <a:r>
              <a:rPr lang="en-US" dirty="0"/>
              <a:t>Slide</a:t>
            </a:r>
          </a:p>
        </p:txBody>
      </p:sp>
      <p:sp>
        <p:nvSpPr>
          <p:cNvPr id="7" name="Slide Number Placeholder 6"/>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68794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49A6E-B08D-8E44-B613-6AFE9B79A3DE}" type="datetime1">
              <a:rPr lang="en-US" smtClean="0"/>
              <a:t>6/12/21</a:t>
            </a:fld>
            <a:endParaRPr lang="en-US" dirty="0"/>
          </a:p>
        </p:txBody>
      </p:sp>
      <p:sp>
        <p:nvSpPr>
          <p:cNvPr id="6" name="Footer Placeholder 5"/>
          <p:cNvSpPr>
            <a:spLocks noGrp="1"/>
          </p:cNvSpPr>
          <p:nvPr>
            <p:ph type="ftr" sz="quarter" idx="11"/>
          </p:nvPr>
        </p:nvSpPr>
        <p:spPr/>
        <p:txBody>
          <a:bodyPr/>
          <a:lstStyle/>
          <a:p>
            <a:r>
              <a:rPr lang="en-US" dirty="0"/>
              <a:t>Slide</a:t>
            </a:r>
          </a:p>
        </p:txBody>
      </p:sp>
      <p:sp>
        <p:nvSpPr>
          <p:cNvPr id="7" name="Slide Number Placeholder 6"/>
          <p:cNvSpPr>
            <a:spLocks noGrp="1"/>
          </p:cNvSpPr>
          <p:nvPr>
            <p:ph type="sldNum" sz="quarter" idx="12"/>
          </p:nvPr>
        </p:nvSpPr>
        <p:spPr/>
        <p:txBody>
          <a:bodyPr/>
          <a:lstStyle/>
          <a:p>
            <a:fld id="{9FA9D9A7-F88D-D547-B141-D454706EECA6}" type="slidenum">
              <a:rPr lang="en-US" smtClean="0"/>
              <a:t>‹#›</a:t>
            </a:fld>
            <a:endParaRPr lang="en-US" dirty="0"/>
          </a:p>
        </p:txBody>
      </p:sp>
    </p:spTree>
    <p:extLst>
      <p:ext uri="{BB962C8B-B14F-4D97-AF65-F5344CB8AC3E}">
        <p14:creationId xmlns:p14="http://schemas.microsoft.com/office/powerpoint/2010/main" val="369954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FFA69-2653-244A-AAB0-773EDA685F89}" type="datetime1">
              <a:rPr lang="en-US" smtClean="0"/>
              <a:t>6/12/21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Slide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9D9A7-F88D-D547-B141-D454706EECA6}" type="slidenum">
              <a:rPr lang="en-US" smtClean="0"/>
              <a:t>‹#›</a:t>
            </a:fld>
            <a:endParaRPr lang="en-US" dirty="0"/>
          </a:p>
        </p:txBody>
      </p:sp>
    </p:spTree>
    <p:extLst>
      <p:ext uri="{BB962C8B-B14F-4D97-AF65-F5344CB8AC3E}">
        <p14:creationId xmlns:p14="http://schemas.microsoft.com/office/powerpoint/2010/main" val="3187040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7ED7F-55BC-E14F-8F7F-D064CA156E06}"/>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9138" y="15460"/>
            <a:ext cx="9143999"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0564" y="124317"/>
            <a:ext cx="8580412" cy="1698140"/>
          </a:xfrm>
          <a:prstGeom prst="rect">
            <a:avLst/>
          </a:prstGeom>
          <a:noFill/>
          <a:effectLst>
            <a:outerShdw blurRad="50800" dist="25400" dir="2700000" algn="tl" rotWithShape="0">
              <a:prstClr val="black"/>
            </a:outerShdw>
          </a:effectLst>
        </p:spPr>
      </p:pic>
      <p:pic>
        <p:nvPicPr>
          <p:cNvPr id="9" name="Picture 8">
            <a:extLst>
              <a:ext uri="{FF2B5EF4-FFF2-40B4-BE49-F238E27FC236}">
                <a16:creationId xmlns:a16="http://schemas.microsoft.com/office/drawing/2014/main" id="{454A0391-BF7F-BA46-A794-B42FDE2EF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7" name="TextBox 6">
            <a:extLst>
              <a:ext uri="{FF2B5EF4-FFF2-40B4-BE49-F238E27FC236}">
                <a16:creationId xmlns:a16="http://schemas.microsoft.com/office/drawing/2014/main" id="{7B3DCD8C-6B8C-8948-A1C6-9C3E26F57FD4}"/>
              </a:ext>
            </a:extLst>
          </p:cNvPr>
          <p:cNvSpPr txBox="1"/>
          <p:nvPr/>
        </p:nvSpPr>
        <p:spPr>
          <a:xfrm>
            <a:off x="173214" y="2053289"/>
            <a:ext cx="9144000" cy="923330"/>
          </a:xfrm>
          <a:prstGeom prst="rect">
            <a:avLst/>
          </a:prstGeom>
          <a:noFill/>
          <a:effectLst/>
        </p:spPr>
        <p:txBody>
          <a:bodyPr wrap="square" numCol="1" rtlCol="0">
            <a:spAutoFit/>
          </a:bodyPr>
          <a:lstStyle/>
          <a:p>
            <a:pPr algn="ctr">
              <a:lnSpc>
                <a:spcPct val="90000"/>
              </a:lnSpc>
            </a:pPr>
            <a:r>
              <a:rPr lang="en-US" sz="3200" b="1" dirty="0">
                <a:latin typeface="+mj-lt"/>
                <a:ea typeface="Futura PT Book" charset="0"/>
                <a:cs typeface="Futura PT Book" charset="0"/>
              </a:rPr>
              <a:t>Arizona State Parks Board</a:t>
            </a:r>
          </a:p>
          <a:p>
            <a:pPr algn="ctr">
              <a:lnSpc>
                <a:spcPct val="90000"/>
              </a:lnSpc>
            </a:pPr>
            <a:r>
              <a:rPr lang="en-US" sz="2800" dirty="0">
                <a:latin typeface="+mj-lt"/>
                <a:ea typeface="Futura PT Book" charset="0"/>
                <a:cs typeface="Futura PT Book" charset="0"/>
              </a:rPr>
              <a:t>June 17, 2021</a:t>
            </a:r>
          </a:p>
        </p:txBody>
      </p:sp>
      <p:sp>
        <p:nvSpPr>
          <p:cNvPr id="8" name="TextBox 7">
            <a:extLst>
              <a:ext uri="{FF2B5EF4-FFF2-40B4-BE49-F238E27FC236}">
                <a16:creationId xmlns:a16="http://schemas.microsoft.com/office/drawing/2014/main" id="{45CE2903-8376-EB47-B3E2-ECA499BCFD02}"/>
              </a:ext>
            </a:extLst>
          </p:cNvPr>
          <p:cNvSpPr txBox="1"/>
          <p:nvPr/>
        </p:nvSpPr>
        <p:spPr>
          <a:xfrm>
            <a:off x="241300" y="3429000"/>
            <a:ext cx="8679676" cy="1384995"/>
          </a:xfrm>
          <a:prstGeom prst="rect">
            <a:avLst/>
          </a:prstGeom>
          <a:noFill/>
          <a:effectLst>
            <a:softEdge rad="12700"/>
          </a:effectLst>
        </p:spPr>
        <p:txBody>
          <a:bodyPr wrap="square" numCol="1" rtlCol="0">
            <a:spAutoFit/>
          </a:bodyPr>
          <a:lstStyle/>
          <a:p>
            <a:pPr algn="ctr"/>
            <a:r>
              <a:rPr lang="en-US" sz="2800" b="1" dirty="0">
                <a:latin typeface="Calibri" charset="0"/>
                <a:ea typeface="Calibri" charset="0"/>
                <a:cs typeface="Calibri" charset="0"/>
              </a:rPr>
              <a:t>Dale Larsen </a:t>
            </a:r>
            <a:r>
              <a:rPr lang="mr-IN" altLang="mr-IN" sz="2800" b="1" dirty="0">
                <a:latin typeface="Calibri" charset="0"/>
                <a:ea typeface="Calibri" charset="0"/>
                <a:cs typeface="Calibri" charset="0"/>
              </a:rPr>
              <a:t>–</a:t>
            </a:r>
            <a:r>
              <a:rPr lang="en-US" sz="2800" b="1" dirty="0">
                <a:latin typeface="Calibri" charset="0"/>
                <a:ea typeface="Calibri" charset="0"/>
                <a:cs typeface="Calibri" charset="0"/>
              </a:rPr>
              <a:t> Chair</a:t>
            </a:r>
            <a:r>
              <a:rPr lang="en-US" sz="2800" dirty="0">
                <a:latin typeface="Calibri" charset="0"/>
                <a:ea typeface="Calibri" charset="0"/>
                <a:cs typeface="Calibri" charset="0"/>
              </a:rPr>
              <a:t> </a:t>
            </a:r>
          </a:p>
          <a:p>
            <a:pPr algn="ctr"/>
            <a:r>
              <a:rPr lang="en-US" sz="2800" dirty="0">
                <a:latin typeface="Calibri" charset="0"/>
                <a:ea typeface="Calibri" charset="0"/>
                <a:cs typeface="Calibri" charset="0"/>
              </a:rPr>
              <a:t>John Sefton </a:t>
            </a:r>
            <a:r>
              <a:rPr lang="mr-IN" altLang="mr-IN" sz="2800" dirty="0">
                <a:latin typeface="Calibri" charset="0"/>
                <a:ea typeface="Calibri" charset="0"/>
                <a:cs typeface="Calibri" charset="0"/>
              </a:rPr>
              <a:t>–</a:t>
            </a:r>
            <a:r>
              <a:rPr lang="en-US" sz="2800" dirty="0">
                <a:latin typeface="Calibri" charset="0"/>
                <a:ea typeface="Calibri" charset="0"/>
                <a:cs typeface="Calibri" charset="0"/>
              </a:rPr>
              <a:t> Vice Chair, Lisa Atkins, Jeffrey Buchanan, Debbie Johnson, Terri Palmberg</a:t>
            </a:r>
          </a:p>
        </p:txBody>
      </p:sp>
    </p:spTree>
    <p:extLst>
      <p:ext uri="{BB962C8B-B14F-4D97-AF65-F5344CB8AC3E}">
        <p14:creationId xmlns:p14="http://schemas.microsoft.com/office/powerpoint/2010/main" val="139734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rotWithShape="1">
          <a:blip r:embed="rId3">
            <a:alphaModFix amt="25000"/>
          </a:blip>
          <a:srcRect/>
          <a:stretch/>
        </p:blipFill>
        <p:spPr>
          <a:xfrm>
            <a:off x="1" y="0"/>
            <a:ext cx="9132886" cy="6858000"/>
          </a:xfrm>
          <a:prstGeom prst="rect">
            <a:avLst/>
          </a:prstGeom>
          <a:noFill/>
          <a:ln>
            <a:noFill/>
          </a:ln>
        </p:spPr>
      </p:pic>
      <p:sp>
        <p:nvSpPr>
          <p:cNvPr id="161" name="Google Shape;161;p21"/>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D2 </a:t>
            </a:r>
            <a:endParaRPr sz="1400" b="0" i="0" u="none" strike="noStrike" cap="none">
              <a:solidFill>
                <a:srgbClr val="000000"/>
              </a:solidFill>
              <a:latin typeface="Arial"/>
              <a:ea typeface="Arial"/>
              <a:cs typeface="Arial"/>
              <a:sym typeface="Arial"/>
            </a:endParaRPr>
          </a:p>
        </p:txBody>
      </p:sp>
      <p:pic>
        <p:nvPicPr>
          <p:cNvPr id="162" name="Google Shape;162;p21"/>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63" name="Google Shape;163;p21"/>
          <p:cNvSpPr/>
          <p:nvPr/>
        </p:nvSpPr>
        <p:spPr>
          <a:xfrm>
            <a:off x="173214" y="688405"/>
            <a:ext cx="8959673"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chemeClr val="dk1"/>
                </a:solidFill>
                <a:latin typeface="Calibri"/>
                <a:ea typeface="Calibri"/>
                <a:cs typeface="Calibri"/>
                <a:sym typeface="Calibri"/>
              </a:rPr>
              <a:t>Motion:</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dirty="0">
                <a:solidFill>
                  <a:schemeClr val="dk1"/>
                </a:solidFill>
                <a:latin typeface="Calibri"/>
                <a:ea typeface="Calibri"/>
                <a:cs typeface="Calibri"/>
                <a:sym typeface="Calibri"/>
              </a:rPr>
              <a:t>I move to approve funding for the submitted 2021 Non-Motorized grant applications as follows: Verde Valley Archaeology Center, Native American Heritage Trail Improvements in the amount of _______ and the Arizona Historical Society Pioneer Museum ADA Trail in the amount of _________.   </a:t>
            </a:r>
            <a:endParaRPr sz="2800" b="1"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0"/>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169" name="Google Shape;169;p10"/>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D3 </a:t>
            </a:r>
            <a:endParaRPr sz="1400" b="0" i="0" u="none" strike="noStrike" cap="none">
              <a:solidFill>
                <a:srgbClr val="000000"/>
              </a:solidFill>
              <a:latin typeface="Arial"/>
              <a:ea typeface="Arial"/>
              <a:cs typeface="Arial"/>
              <a:sym typeface="Arial"/>
            </a:endParaRPr>
          </a:p>
        </p:txBody>
      </p:sp>
      <p:pic>
        <p:nvPicPr>
          <p:cNvPr id="170" name="Google Shape;170;p10"/>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71" name="Google Shape;171;p10"/>
          <p:cNvSpPr txBox="1"/>
          <p:nvPr/>
        </p:nvSpPr>
        <p:spPr>
          <a:xfrm>
            <a:off x="173215" y="798179"/>
            <a:ext cx="8970786"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2021 Recreational Trails Program Safety and Environmental Education (SEE) Grant Applications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dirty="0">
                <a:solidFill>
                  <a:schemeClr val="dk1"/>
                </a:solidFill>
                <a:latin typeface="Calibri"/>
                <a:ea typeface="Calibri"/>
                <a:cs typeface="Calibri"/>
                <a:sym typeface="Calibri"/>
              </a:rPr>
              <a:t>-Mickey Rogers, Chief of Grants and Trails</a:t>
            </a:r>
            <a:r>
              <a:rPr lang="en-US" sz="3200" b="0" i="0" u="none" strike="noStrike" cap="none" dirty="0">
                <a:solidFill>
                  <a:schemeClr val="dk1"/>
                </a:solidFill>
                <a:latin typeface="Calibri"/>
                <a:ea typeface="Calibri"/>
                <a:cs typeface="Calibri"/>
                <a:sym typeface="Calibri"/>
              </a:rPr>
              <a:t>. </a:t>
            </a:r>
            <a:endParaRPr sz="5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1"/>
          <p:cNvPicPr preferRelativeResize="0"/>
          <p:nvPr/>
        </p:nvPicPr>
        <p:blipFill rotWithShape="1">
          <a:blip r:embed="rId3">
            <a:alphaModFix amt="25000"/>
          </a:blip>
          <a:srcRect/>
          <a:stretch/>
        </p:blipFill>
        <p:spPr>
          <a:xfrm>
            <a:off x="0" y="1460"/>
            <a:ext cx="9144000" cy="6855080"/>
          </a:xfrm>
          <a:prstGeom prst="rect">
            <a:avLst/>
          </a:prstGeom>
          <a:noFill/>
          <a:ln>
            <a:noFill/>
          </a:ln>
        </p:spPr>
      </p:pic>
      <p:sp>
        <p:nvSpPr>
          <p:cNvPr id="178" name="Google Shape;178;p11"/>
          <p:cNvSpPr/>
          <p:nvPr/>
        </p:nvSpPr>
        <p:spPr>
          <a:xfrm>
            <a:off x="-1" y="-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6600"/>
              </a:solidFill>
              <a:latin typeface="Calibri"/>
              <a:ea typeface="Calibri"/>
              <a:cs typeface="Calibri"/>
              <a:sym typeface="Calibri"/>
            </a:endParaRPr>
          </a:p>
        </p:txBody>
      </p:sp>
      <p:sp>
        <p:nvSpPr>
          <p:cNvPr id="179" name="Google Shape;179;p11"/>
          <p:cNvSpPr txBox="1"/>
          <p:nvPr/>
        </p:nvSpPr>
        <p:spPr>
          <a:xfrm>
            <a:off x="2563598" y="49453"/>
            <a:ext cx="4016803" cy="584775"/>
          </a:xfrm>
          <a:prstGeom prst="rect">
            <a:avLst/>
          </a:prstGeom>
          <a:noFill/>
          <a:ln>
            <a:noFill/>
          </a:ln>
        </p:spPr>
        <p:txBody>
          <a:bodyPr spcFirstLastPara="1" wrap="square" lIns="91425" tIns="45700" rIns="91425" bIns="45700" anchor="t" anchorCtr="0">
            <a:sp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D3</a:t>
            </a:r>
            <a:endParaRPr sz="2000" b="0" i="0" u="none" strike="noStrike" cap="none" baseline="30000">
              <a:solidFill>
                <a:schemeClr val="dk1"/>
              </a:solidFill>
              <a:latin typeface="Calibri"/>
              <a:ea typeface="Calibri"/>
              <a:cs typeface="Calibri"/>
              <a:sym typeface="Calibri"/>
            </a:endParaRPr>
          </a:p>
        </p:txBody>
      </p:sp>
      <p:pic>
        <p:nvPicPr>
          <p:cNvPr id="180" name="Google Shape;180;p11"/>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81" name="Google Shape;181;p11"/>
          <p:cNvSpPr txBox="1"/>
          <p:nvPr/>
        </p:nvSpPr>
        <p:spPr>
          <a:xfrm>
            <a:off x="374795" y="1147694"/>
            <a:ext cx="7938000" cy="4578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rgbClr val="000000"/>
                </a:solidFill>
                <a:latin typeface="Times New Roman"/>
                <a:ea typeface="Times New Roman"/>
                <a:cs typeface="Times New Roman"/>
                <a:sym typeface="Times New Roman"/>
              </a:rPr>
              <a:t> </a:t>
            </a:r>
            <a:endParaRPr sz="800" b="0" i="0" u="none" strike="noStrike" cap="none">
              <a:solidFill>
                <a:srgbClr val="000000"/>
              </a:solidFill>
              <a:latin typeface="Times New Roman"/>
              <a:ea typeface="Times New Roman"/>
              <a:cs typeface="Times New Roman"/>
              <a:sym typeface="Times New Roman"/>
            </a:endParaRPr>
          </a:p>
        </p:txBody>
      </p:sp>
      <p:graphicFrame>
        <p:nvGraphicFramePr>
          <p:cNvPr id="182" name="Google Shape;182;p11"/>
          <p:cNvGraphicFramePr/>
          <p:nvPr>
            <p:extLst>
              <p:ext uri="{D42A27DB-BD31-4B8C-83A1-F6EECF244321}">
                <p14:modId xmlns:p14="http://schemas.microsoft.com/office/powerpoint/2010/main" val="2805788626"/>
              </p:ext>
            </p:extLst>
          </p:nvPr>
        </p:nvGraphicFramePr>
        <p:xfrm>
          <a:off x="456375" y="1817325"/>
          <a:ext cx="7938000" cy="2934925"/>
        </p:xfrm>
        <a:graphic>
          <a:graphicData uri="http://schemas.openxmlformats.org/drawingml/2006/table">
            <a:tbl>
              <a:tblPr>
                <a:noFill/>
              </a:tblPr>
              <a:tblGrid>
                <a:gridCol w="2092550">
                  <a:extLst>
                    <a:ext uri="{9D8B030D-6E8A-4147-A177-3AD203B41FA5}">
                      <a16:colId xmlns:a16="http://schemas.microsoft.com/office/drawing/2014/main" val="20000"/>
                    </a:ext>
                  </a:extLst>
                </a:gridCol>
                <a:gridCol w="2547425">
                  <a:extLst>
                    <a:ext uri="{9D8B030D-6E8A-4147-A177-3AD203B41FA5}">
                      <a16:colId xmlns:a16="http://schemas.microsoft.com/office/drawing/2014/main" val="20001"/>
                    </a:ext>
                  </a:extLst>
                </a:gridCol>
                <a:gridCol w="1285100">
                  <a:extLst>
                    <a:ext uri="{9D8B030D-6E8A-4147-A177-3AD203B41FA5}">
                      <a16:colId xmlns:a16="http://schemas.microsoft.com/office/drawing/2014/main" val="20002"/>
                    </a:ext>
                  </a:extLst>
                </a:gridCol>
                <a:gridCol w="2012925">
                  <a:extLst>
                    <a:ext uri="{9D8B030D-6E8A-4147-A177-3AD203B41FA5}">
                      <a16:colId xmlns:a16="http://schemas.microsoft.com/office/drawing/2014/main" val="20003"/>
                    </a:ext>
                  </a:extLst>
                </a:gridCol>
              </a:tblGrid>
              <a:tr h="483675">
                <a:tc gridSpan="4">
                  <a:txBody>
                    <a:bodyPr/>
                    <a:lstStyle/>
                    <a:p>
                      <a:pPr marL="0" marR="0" lvl="0" indent="0" algn="ctr" rtl="0">
                        <a:lnSpc>
                          <a:spcPct val="115000"/>
                        </a:lnSpc>
                        <a:spcBef>
                          <a:spcPts val="0"/>
                        </a:spcBef>
                        <a:spcAft>
                          <a:spcPts val="0"/>
                        </a:spcAft>
                        <a:buClr>
                          <a:srgbClr val="000000"/>
                        </a:buClr>
                        <a:buSzPts val="1200"/>
                        <a:buFont typeface="Arial"/>
                        <a:buNone/>
                      </a:pPr>
                      <a:r>
                        <a:rPr lang="en-US" sz="1600" b="1" u="none" strike="noStrike" cap="none" dirty="0">
                          <a:solidFill>
                            <a:schemeClr val="lt1"/>
                          </a:solidFill>
                        </a:rPr>
                        <a:t>2021 Recreational Trails Program Safety and Education Grant Applications</a:t>
                      </a:r>
                      <a:endParaRPr sz="1600" b="1" u="none" strike="noStrike" cap="none" dirty="0">
                        <a:solidFill>
                          <a:schemeClr val="lt1"/>
                        </a:solidFill>
                        <a:latin typeface="Times New Roman"/>
                        <a:ea typeface="Times New Roman"/>
                        <a:cs typeface="Times New Roman"/>
                        <a:sym typeface="Times New Roman"/>
                      </a:endParaRPr>
                    </a:p>
                  </a:txBody>
                  <a:tcPr marL="68575" marR="68575" marT="91425" marB="91425" anchor="ctr">
                    <a:solidFill>
                      <a:srgbClr val="006D3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1950">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Sponsor</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Project</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Request</a:t>
                      </a:r>
                      <a:endParaRPr sz="1400" b="1" u="none" strike="noStrike" cap="none">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Staff/ ASCOT/AORCC Recommendations</a:t>
                      </a:r>
                      <a:endParaRPr sz="1400" b="1" u="none" strike="noStrike" cap="none" dirty="0">
                        <a:latin typeface="Times New Roman"/>
                        <a:ea typeface="Times New Roman"/>
                        <a:cs typeface="Times New Roman"/>
                        <a:sym typeface="Times New Roman"/>
                      </a:endParaRPr>
                    </a:p>
                  </a:txBody>
                  <a:tcPr marL="68575" marR="68575" marT="91425" marB="91425" anchor="ctr">
                    <a:noFill/>
                  </a:tcPr>
                </a:tc>
                <a:extLst>
                  <a:ext uri="{0D108BD9-81ED-4DB2-BD59-A6C34878D82A}">
                    <a16:rowId xmlns:a16="http://schemas.microsoft.com/office/drawing/2014/main" val="10001"/>
                  </a:ext>
                </a:extLst>
              </a:tr>
              <a:tr h="483675">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Tucson Audubon Society</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Cuckoo Corridor Trail Signage</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$3,185.00</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$3,185.00</a:t>
                      </a:r>
                      <a:endParaRPr sz="1400" b="1" u="none" strike="noStrike" cap="none" dirty="0">
                        <a:latin typeface="Times New Roman"/>
                        <a:ea typeface="Times New Roman"/>
                        <a:cs typeface="Times New Roman"/>
                        <a:sym typeface="Times New Roman"/>
                      </a:endParaRPr>
                    </a:p>
                  </a:txBody>
                  <a:tcPr marL="68575" marR="68575" marT="91425" marB="91425" anchor="ctr">
                    <a:noFill/>
                  </a:tcPr>
                </a:tc>
                <a:extLst>
                  <a:ext uri="{0D108BD9-81ED-4DB2-BD59-A6C34878D82A}">
                    <a16:rowId xmlns:a16="http://schemas.microsoft.com/office/drawing/2014/main" val="10002"/>
                  </a:ext>
                </a:extLst>
              </a:tr>
              <a:tr h="741950">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Legends of Superior Trails</a:t>
                      </a:r>
                      <a:endParaRPr sz="1400" b="1" u="none" strike="noStrike" cap="none">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LOST Trailer, Tools and Training</a:t>
                      </a:r>
                      <a:endParaRPr sz="1400" b="1" u="none" strike="noStrike" cap="none">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$7,498.00</a:t>
                      </a:r>
                      <a:endParaRPr sz="1400" b="1" u="none" strike="noStrike" cap="none" dirty="0">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$7,498.00</a:t>
                      </a:r>
                      <a:endParaRPr sz="1400" b="1" u="none" strike="noStrike" cap="none" dirty="0">
                        <a:latin typeface="Times New Roman"/>
                        <a:ea typeface="Times New Roman"/>
                        <a:cs typeface="Times New Roman"/>
                        <a:sym typeface="Times New Roman"/>
                      </a:endParaRPr>
                    </a:p>
                  </a:txBody>
                  <a:tcPr marL="68575" marR="68575" marT="91425" marB="91425" anchor="ctr">
                    <a:noFill/>
                  </a:tcPr>
                </a:tc>
                <a:extLst>
                  <a:ext uri="{0D108BD9-81ED-4DB2-BD59-A6C34878D82A}">
                    <a16:rowId xmlns:a16="http://schemas.microsoft.com/office/drawing/2014/main" val="10003"/>
                  </a:ext>
                </a:extLst>
              </a:tr>
              <a:tr h="483675">
                <a:tc gridSpan="2">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 Total</a:t>
                      </a:r>
                      <a:endParaRPr sz="1400" b="1" u="none" strike="noStrike" cap="none">
                        <a:latin typeface="Times New Roman"/>
                        <a:ea typeface="Times New Roman"/>
                        <a:cs typeface="Times New Roman"/>
                        <a:sym typeface="Times New Roman"/>
                      </a:endParaRPr>
                    </a:p>
                  </a:txBody>
                  <a:tcPr marL="68575" marR="68575" marT="91425" marB="91425" anchor="ctr">
                    <a:noFill/>
                  </a:tcPr>
                </a:tc>
                <a:tc h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$10,683.00</a:t>
                      </a:r>
                      <a:endParaRPr sz="1400" b="1" u="none" strike="noStrike" cap="none">
                        <a:latin typeface="Times New Roman"/>
                        <a:ea typeface="Times New Roman"/>
                        <a:cs typeface="Times New Roman"/>
                        <a:sym typeface="Times New Roman"/>
                      </a:endParaRPr>
                    </a:p>
                  </a:txBody>
                  <a:tcPr marL="68575" marR="68575" marT="91425" marB="91425" anchor="ctr">
                    <a:no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$10,683.00</a:t>
                      </a:r>
                      <a:endParaRPr sz="1400" b="1" u="none" strike="noStrike" cap="none" dirty="0">
                        <a:latin typeface="Times New Roman"/>
                        <a:ea typeface="Times New Roman"/>
                        <a:cs typeface="Times New Roman"/>
                        <a:sym typeface="Times New Roman"/>
                      </a:endParaRPr>
                    </a:p>
                  </a:txBody>
                  <a:tcPr marL="68575" marR="68575" marT="91425" marB="91425" anchor="c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2"/>
          <p:cNvPicPr preferRelativeResize="0"/>
          <p:nvPr/>
        </p:nvPicPr>
        <p:blipFill rotWithShape="1">
          <a:blip r:embed="rId3">
            <a:alphaModFix amt="25000"/>
          </a:blip>
          <a:srcRect/>
          <a:stretch/>
        </p:blipFill>
        <p:spPr>
          <a:xfrm>
            <a:off x="0" y="4722"/>
            <a:ext cx="9144000" cy="6853278"/>
          </a:xfrm>
          <a:prstGeom prst="rect">
            <a:avLst/>
          </a:prstGeom>
          <a:noFill/>
          <a:ln>
            <a:noFill/>
          </a:ln>
        </p:spPr>
      </p:pic>
      <p:sp>
        <p:nvSpPr>
          <p:cNvPr id="188" name="Google Shape;188;p12"/>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D3 </a:t>
            </a:r>
            <a:endParaRPr sz="1400" b="0" i="0" u="none" strike="noStrike" cap="none">
              <a:solidFill>
                <a:srgbClr val="000000"/>
              </a:solidFill>
              <a:latin typeface="Arial"/>
              <a:ea typeface="Arial"/>
              <a:cs typeface="Arial"/>
              <a:sym typeface="Arial"/>
            </a:endParaRPr>
          </a:p>
        </p:txBody>
      </p:sp>
      <p:pic>
        <p:nvPicPr>
          <p:cNvPr id="189" name="Google Shape;189;p12"/>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90" name="Google Shape;190;p12"/>
          <p:cNvSpPr/>
          <p:nvPr/>
        </p:nvSpPr>
        <p:spPr>
          <a:xfrm>
            <a:off x="173214" y="688405"/>
            <a:ext cx="8959673" cy="4031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1" u="none" strike="noStrike" cap="none" dirty="0">
                <a:solidFill>
                  <a:schemeClr val="dk1"/>
                </a:solidFill>
                <a:latin typeface="Calibri"/>
                <a:ea typeface="Calibri"/>
                <a:cs typeface="Calibri"/>
                <a:sym typeface="Calibri"/>
              </a:rPr>
              <a:t>Motion: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dirty="0">
                <a:solidFill>
                  <a:schemeClr val="dk1"/>
                </a:solidFill>
                <a:latin typeface="Calibri"/>
                <a:ea typeface="Calibri"/>
                <a:cs typeface="Calibri"/>
                <a:sym typeface="Calibri"/>
              </a:rPr>
              <a:t>I move to approve funding for the submitted 2021 Recreational Trails Program Safety and Environmental Education grant applications as follows: Tucson Audubon Society, Cuckoo Corridor Trail Signage in the amount of _______, and Legends of Superior Trails, LOST Trailer, Tools and Training in the amount of _______. </a:t>
            </a:r>
            <a:endParaRPr sz="2000" b="1"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de4b2134fd_0_6"/>
          <p:cNvPicPr preferRelativeResize="0"/>
          <p:nvPr/>
        </p:nvPicPr>
        <p:blipFill rotWithShape="1">
          <a:blip r:embed="rId3">
            <a:alphaModFix amt="25000"/>
          </a:blip>
          <a:srcRect/>
          <a:stretch/>
        </p:blipFill>
        <p:spPr>
          <a:xfrm>
            <a:off x="-11113" y="23660"/>
            <a:ext cx="9144000" cy="6858000"/>
          </a:xfrm>
          <a:prstGeom prst="rect">
            <a:avLst/>
          </a:prstGeom>
          <a:noFill/>
          <a:ln>
            <a:noFill/>
          </a:ln>
        </p:spPr>
      </p:pic>
      <p:sp>
        <p:nvSpPr>
          <p:cNvPr id="196" name="Google Shape;196;gde4b2134fd_0_6"/>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197" name="Google Shape;197;gde4b2134fd_0_6"/>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98" name="Google Shape;198;gde4b2134fd_0_6"/>
          <p:cNvSpPr txBox="1"/>
          <p:nvPr/>
        </p:nvSpPr>
        <p:spPr>
          <a:xfrm>
            <a:off x="173215" y="798179"/>
            <a:ext cx="89709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2021 Land and Water Conservation Fund Grant Applications.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dirty="0">
                <a:solidFill>
                  <a:schemeClr val="dk1"/>
                </a:solidFill>
                <a:latin typeface="Calibri"/>
                <a:ea typeface="Calibri"/>
                <a:cs typeface="Calibri"/>
                <a:sym typeface="Calibri"/>
              </a:rPr>
              <a:t>-Mickey Rogers, Chief of Grants and Trails</a:t>
            </a:r>
            <a:r>
              <a:rPr lang="en-US" sz="3200" b="0" i="0" u="none" strike="noStrike" cap="none" dirty="0">
                <a:solidFill>
                  <a:schemeClr val="dk1"/>
                </a:solidFill>
                <a:latin typeface="Calibri"/>
                <a:ea typeface="Calibri"/>
                <a:cs typeface="Calibri"/>
                <a:sym typeface="Calibri"/>
              </a:rPr>
              <a:t>. </a:t>
            </a:r>
            <a:endParaRPr sz="5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de4b2134fd_0_17"/>
          <p:cNvPicPr preferRelativeResize="0"/>
          <p:nvPr/>
        </p:nvPicPr>
        <p:blipFill rotWithShape="1">
          <a:blip r:embed="rId3">
            <a:alphaModFix amt="25000"/>
          </a:blip>
          <a:srcRect/>
          <a:stretch/>
        </p:blipFill>
        <p:spPr>
          <a:xfrm>
            <a:off x="0" y="2920"/>
            <a:ext cx="9144000" cy="6855080"/>
          </a:xfrm>
          <a:prstGeom prst="rect">
            <a:avLst/>
          </a:prstGeom>
          <a:noFill/>
          <a:ln>
            <a:noFill/>
          </a:ln>
        </p:spPr>
      </p:pic>
      <p:sp>
        <p:nvSpPr>
          <p:cNvPr id="205" name="Google Shape;205;gde4b2134fd_0_17"/>
          <p:cNvSpPr/>
          <p:nvPr/>
        </p:nvSpPr>
        <p:spPr>
          <a:xfrm>
            <a:off x="0" y="0"/>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6600"/>
              </a:solidFill>
              <a:latin typeface="Calibri"/>
              <a:ea typeface="Calibri"/>
              <a:cs typeface="Calibri"/>
              <a:sym typeface="Calibri"/>
            </a:endParaRPr>
          </a:p>
        </p:txBody>
      </p:sp>
      <p:sp>
        <p:nvSpPr>
          <p:cNvPr id="206" name="Google Shape;206;gde4b2134fd_0_17"/>
          <p:cNvSpPr txBox="1"/>
          <p:nvPr/>
        </p:nvSpPr>
        <p:spPr>
          <a:xfrm>
            <a:off x="2563598" y="49453"/>
            <a:ext cx="4016700" cy="585000"/>
          </a:xfrm>
          <a:prstGeom prst="rect">
            <a:avLst/>
          </a:prstGeom>
          <a:noFill/>
          <a:ln>
            <a:noFill/>
          </a:ln>
        </p:spPr>
        <p:txBody>
          <a:bodyPr spcFirstLastPara="1" wrap="square" lIns="91425" tIns="45700" rIns="91425" bIns="45700" anchor="t" anchorCtr="0">
            <a:sp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a:t>
            </a:r>
            <a:endParaRPr sz="2000" b="0" i="0" u="none" strike="noStrike" cap="none" baseline="30000">
              <a:solidFill>
                <a:schemeClr val="dk1"/>
              </a:solidFill>
              <a:latin typeface="Calibri"/>
              <a:ea typeface="Calibri"/>
              <a:cs typeface="Calibri"/>
              <a:sym typeface="Calibri"/>
            </a:endParaRPr>
          </a:p>
        </p:txBody>
      </p:sp>
      <p:pic>
        <p:nvPicPr>
          <p:cNvPr id="207" name="Google Shape;207;gde4b2134fd_0_17"/>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08" name="Google Shape;208;gde4b2134fd_0_17"/>
          <p:cNvSpPr txBox="1"/>
          <p:nvPr/>
        </p:nvSpPr>
        <p:spPr>
          <a:xfrm>
            <a:off x="495375" y="1122950"/>
            <a:ext cx="7938000" cy="4578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rgbClr val="000000"/>
                </a:solidFill>
                <a:latin typeface="Times New Roman"/>
                <a:ea typeface="Times New Roman"/>
                <a:cs typeface="Times New Roman"/>
                <a:sym typeface="Times New Roman"/>
              </a:rPr>
              <a:t> </a:t>
            </a:r>
            <a:endParaRPr sz="800" b="0" i="0" u="none" strike="noStrike" cap="none">
              <a:solidFill>
                <a:srgbClr val="000000"/>
              </a:solidFill>
              <a:latin typeface="Times New Roman"/>
              <a:ea typeface="Times New Roman"/>
              <a:cs typeface="Times New Roman"/>
              <a:sym typeface="Times New Roman"/>
            </a:endParaRPr>
          </a:p>
        </p:txBody>
      </p:sp>
      <p:sp>
        <p:nvSpPr>
          <p:cNvPr id="209" name="Google Shape;209;gde4b2134fd_0_17"/>
          <p:cNvSpPr txBox="1"/>
          <p:nvPr/>
        </p:nvSpPr>
        <p:spPr>
          <a:xfrm>
            <a:off x="457200" y="457200"/>
            <a:ext cx="7191600" cy="5019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rgbClr val="000000"/>
                </a:solidFill>
                <a:latin typeface="Times New Roman"/>
                <a:ea typeface="Times New Roman"/>
                <a:cs typeface="Times New Roman"/>
                <a:sym typeface="Times New Roman"/>
              </a:rPr>
              <a:t> </a:t>
            </a:r>
            <a:endParaRPr sz="800" b="0" i="0" u="none" strike="noStrike" cap="none">
              <a:solidFill>
                <a:srgbClr val="000000"/>
              </a:solidFill>
              <a:latin typeface="Times New Roman"/>
              <a:ea typeface="Times New Roman"/>
              <a:cs typeface="Times New Roman"/>
              <a:sym typeface="Times New Roman"/>
            </a:endParaRPr>
          </a:p>
        </p:txBody>
      </p:sp>
      <p:graphicFrame>
        <p:nvGraphicFramePr>
          <p:cNvPr id="210" name="Google Shape;210;gde4b2134fd_0_17"/>
          <p:cNvGraphicFramePr/>
          <p:nvPr>
            <p:extLst>
              <p:ext uri="{D42A27DB-BD31-4B8C-83A1-F6EECF244321}">
                <p14:modId xmlns:p14="http://schemas.microsoft.com/office/powerpoint/2010/main" val="302097260"/>
              </p:ext>
            </p:extLst>
          </p:nvPr>
        </p:nvGraphicFramePr>
        <p:xfrm>
          <a:off x="495375" y="927053"/>
          <a:ext cx="8123925" cy="5236110"/>
        </p:xfrm>
        <a:graphic>
          <a:graphicData uri="http://schemas.openxmlformats.org/drawingml/2006/table">
            <a:tbl>
              <a:tblPr bandRow="1">
                <a:noFill/>
              </a:tblPr>
              <a:tblGrid>
                <a:gridCol w="1497150">
                  <a:extLst>
                    <a:ext uri="{9D8B030D-6E8A-4147-A177-3AD203B41FA5}">
                      <a16:colId xmlns:a16="http://schemas.microsoft.com/office/drawing/2014/main" val="20000"/>
                    </a:ext>
                  </a:extLst>
                </a:gridCol>
                <a:gridCol w="3145125">
                  <a:extLst>
                    <a:ext uri="{9D8B030D-6E8A-4147-A177-3AD203B41FA5}">
                      <a16:colId xmlns:a16="http://schemas.microsoft.com/office/drawing/2014/main" val="20001"/>
                    </a:ext>
                  </a:extLst>
                </a:gridCol>
                <a:gridCol w="1392675">
                  <a:extLst>
                    <a:ext uri="{9D8B030D-6E8A-4147-A177-3AD203B41FA5}">
                      <a16:colId xmlns:a16="http://schemas.microsoft.com/office/drawing/2014/main" val="20002"/>
                    </a:ext>
                  </a:extLst>
                </a:gridCol>
                <a:gridCol w="1265000">
                  <a:extLst>
                    <a:ext uri="{9D8B030D-6E8A-4147-A177-3AD203B41FA5}">
                      <a16:colId xmlns:a16="http://schemas.microsoft.com/office/drawing/2014/main" val="20003"/>
                    </a:ext>
                  </a:extLst>
                </a:gridCol>
                <a:gridCol w="823975">
                  <a:extLst>
                    <a:ext uri="{9D8B030D-6E8A-4147-A177-3AD203B41FA5}">
                      <a16:colId xmlns:a16="http://schemas.microsoft.com/office/drawing/2014/main" val="20004"/>
                    </a:ext>
                  </a:extLst>
                </a:gridCol>
              </a:tblGrid>
              <a:tr h="454600">
                <a:tc gridSpan="5">
                  <a:txBody>
                    <a:bodyPr/>
                    <a:lstStyle/>
                    <a:p>
                      <a:pPr marL="0" marR="0" lvl="0" indent="0" algn="ctr" rtl="0">
                        <a:lnSpc>
                          <a:spcPct val="115000"/>
                        </a:lnSpc>
                        <a:spcBef>
                          <a:spcPts val="0"/>
                        </a:spcBef>
                        <a:spcAft>
                          <a:spcPts val="0"/>
                        </a:spcAft>
                        <a:buClr>
                          <a:srgbClr val="000000"/>
                        </a:buClr>
                        <a:buSzPts val="1100"/>
                        <a:buFont typeface="Arial"/>
                        <a:buNone/>
                      </a:pPr>
                      <a:r>
                        <a:rPr lang="en-US" sz="1600" b="1" u="none" strike="noStrike" cap="none" dirty="0">
                          <a:solidFill>
                            <a:schemeClr val="lt1"/>
                          </a:solidFill>
                        </a:rPr>
                        <a:t>2021 Land and Water Conservation Fund Grant Applications</a:t>
                      </a:r>
                      <a:endParaRPr sz="1600" b="1" u="none" strike="noStrike" cap="none" dirty="0">
                        <a:solidFill>
                          <a:schemeClr val="lt1"/>
                        </a:solidFill>
                        <a:latin typeface="Times New Roman"/>
                        <a:ea typeface="Times New Roman"/>
                        <a:cs typeface="Times New Roman"/>
                        <a:sym typeface="Times New Roman"/>
                      </a:endParaRPr>
                    </a:p>
                  </a:txBody>
                  <a:tcPr marL="68575" marR="68575" marT="91425" marB="91425" anchor="ctr">
                    <a:solidFill>
                      <a:srgbClr val="006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4600">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Sponsor</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Project</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Request</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Staff</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Score</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1"/>
                  </a:ext>
                </a:extLst>
              </a:tr>
              <a:tr h="686575">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City of Wilcox</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err="1"/>
                        <a:t>Keiller</a:t>
                      </a:r>
                      <a:r>
                        <a:rPr lang="en-US" sz="1400" b="1" u="none" strike="noStrike" cap="none" dirty="0"/>
                        <a:t> Park and Quail Drive Sports Complex Development and Enhancement</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$2,165,041.00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$1,500,000.00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76.75</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2"/>
                  </a:ext>
                </a:extLst>
              </a:tr>
              <a:tr h="454600">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Yuma County</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Foothills Park</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$584,433.00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$584,433.00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63.25</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3"/>
                  </a:ext>
                </a:extLst>
              </a:tr>
              <a:tr h="686575">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City of Sierra Vista</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Veteran’s Memorial Park and Sports Complex Irrigation Replacement</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$1,500,000.00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$1,500,000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66.0</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4"/>
                  </a:ext>
                </a:extLst>
              </a:tr>
              <a:tr h="686575">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City of Apache Junction</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Superstition Shadows Renovations and Updates</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$521,161.00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$521,161.00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71.0</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5"/>
                  </a:ext>
                </a:extLst>
              </a:tr>
              <a:tr h="686575">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Kartchner Caverns State Park</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Park Improvement Project</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$404,951.00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$404,951.00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61.5</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6"/>
                  </a:ext>
                </a:extLst>
              </a:tr>
              <a:tr h="454600">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City of Nogales</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Teyechea City Park Renovation</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$809,907.00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$809,907.00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59.5</a:t>
                      </a:r>
                      <a:endParaRPr sz="1400" b="1" u="none" strike="noStrike" cap="none">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7"/>
                  </a:ext>
                </a:extLst>
              </a:tr>
              <a:tr h="454600">
                <a:tc gridSpan="2">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Total</a:t>
                      </a:r>
                      <a:endParaRPr sz="1400" b="1" u="none" strike="noStrike" cap="none">
                        <a:latin typeface="Times New Roman"/>
                        <a:ea typeface="Times New Roman"/>
                        <a:cs typeface="Times New Roman"/>
                        <a:sym typeface="Times New Roman"/>
                      </a:endParaRPr>
                    </a:p>
                  </a:txBody>
                  <a:tcPr marL="68575" marR="68575" marT="91425" marB="91425" anchor="ctr"/>
                </a:tc>
                <a:tc h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a:t>$5,985,493.00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$5,320,452.00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100"/>
                        <a:buFont typeface="Arial"/>
                        <a:buNone/>
                      </a:pPr>
                      <a:r>
                        <a:rPr lang="en-US" sz="1400" b="1" u="none" strike="noStrike" cap="none" dirty="0"/>
                        <a:t> </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de4b2134fd_0_37"/>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16" name="Google Shape;216;gde4b2134fd_0_37"/>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17" name="Google Shape;217;gde4b2134fd_0_37"/>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18" name="Google Shape;218;gde4b2134fd_0_37"/>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19" name="Google Shape;219;gde4b2134fd_0_37"/>
          <p:cNvPicPr preferRelativeResize="0"/>
          <p:nvPr/>
        </p:nvPicPr>
        <p:blipFill rotWithShape="1">
          <a:blip r:embed="rId5">
            <a:alphaModFix/>
          </a:blip>
          <a:srcRect/>
          <a:stretch/>
        </p:blipFill>
        <p:spPr>
          <a:xfrm>
            <a:off x="1131887" y="890878"/>
            <a:ext cx="6858000" cy="502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de4b2134fd_0_45"/>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25" name="Google Shape;225;gde4b2134fd_0_45"/>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26" name="Google Shape;226;gde4b2134fd_0_45"/>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27" name="Google Shape;227;gde4b2134fd_0_45"/>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28" name="Google Shape;228;gde4b2134fd_0_45"/>
          <p:cNvPicPr preferRelativeResize="0"/>
          <p:nvPr/>
        </p:nvPicPr>
        <p:blipFill rotWithShape="1">
          <a:blip r:embed="rId5">
            <a:alphaModFix/>
          </a:blip>
          <a:srcRect/>
          <a:stretch/>
        </p:blipFill>
        <p:spPr>
          <a:xfrm>
            <a:off x="1131887" y="890878"/>
            <a:ext cx="6858000" cy="502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de4b2134fd_0_54"/>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34" name="Google Shape;234;gde4b2134fd_0_54"/>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35" name="Google Shape;235;gde4b2134fd_0_54"/>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36" name="Google Shape;236;gde4b2134fd_0_54"/>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37" name="Google Shape;237;gde4b2134fd_0_54"/>
          <p:cNvPicPr preferRelativeResize="0"/>
          <p:nvPr/>
        </p:nvPicPr>
        <p:blipFill rotWithShape="1">
          <a:blip r:embed="rId5">
            <a:alphaModFix/>
          </a:blip>
          <a:srcRect/>
          <a:stretch/>
        </p:blipFill>
        <p:spPr>
          <a:xfrm>
            <a:off x="1131887" y="924464"/>
            <a:ext cx="6858000" cy="5029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de4b2134fd_0_63"/>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43" name="Google Shape;243;gde4b2134fd_0_63"/>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44" name="Google Shape;244;gde4b2134fd_0_63"/>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45" name="Google Shape;245;gde4b2134fd_0_63"/>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46" name="Google Shape;246;gde4b2134fd_0_63"/>
          <p:cNvPicPr preferRelativeResize="0"/>
          <p:nvPr/>
        </p:nvPicPr>
        <p:blipFill rotWithShape="1">
          <a:blip r:embed="rId5">
            <a:alphaModFix/>
          </a:blip>
          <a:srcRect/>
          <a:stretch/>
        </p:blipFill>
        <p:spPr>
          <a:xfrm>
            <a:off x="2144065" y="902639"/>
            <a:ext cx="5029200" cy="5486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2E08A-B5DD-FE4D-BE8B-BF23D58126B9}"/>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A</a:t>
            </a:r>
          </a:p>
        </p:txBody>
      </p:sp>
      <p:sp>
        <p:nvSpPr>
          <p:cNvPr id="13" name="TextBox 12"/>
          <p:cNvSpPr txBox="1"/>
          <p:nvPr/>
        </p:nvSpPr>
        <p:spPr>
          <a:xfrm>
            <a:off x="173214" y="951260"/>
            <a:ext cx="8087634" cy="707886"/>
          </a:xfrm>
          <a:prstGeom prst="rect">
            <a:avLst/>
          </a:prstGeom>
          <a:noFill/>
        </p:spPr>
        <p:txBody>
          <a:bodyPr wrap="square" rtlCol="0">
            <a:spAutoFit/>
          </a:bodyPr>
          <a:lstStyle/>
          <a:p>
            <a:pPr marL="804863" indent="-804863"/>
            <a:r>
              <a:rPr lang="en-US" sz="4000" b="1" dirty="0">
                <a:ea typeface="Times" charset="0"/>
                <a:cs typeface="Times" charset="0"/>
              </a:rPr>
              <a:t>Call to Order</a:t>
            </a:r>
            <a:endParaRPr lang="en-US" sz="2800" b="1" dirty="0">
              <a:solidFill>
                <a:srgbClr val="FFFFFF"/>
              </a:solidFill>
            </a:endParaRPr>
          </a:p>
        </p:txBody>
      </p:sp>
      <p:pic>
        <p:nvPicPr>
          <p:cNvPr id="8" name="Picture 7">
            <a:extLst>
              <a:ext uri="{FF2B5EF4-FFF2-40B4-BE49-F238E27FC236}">
                <a16:creationId xmlns:a16="http://schemas.microsoft.com/office/drawing/2014/main" id="{ED8D01CE-1820-9743-824F-B891829513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176334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de4b2134fd_0_72"/>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52" name="Google Shape;252;gde4b2134fd_0_72"/>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53" name="Google Shape;253;gde4b2134fd_0_72"/>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54" name="Google Shape;254;gde4b2134fd_0_72"/>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55" name="Google Shape;255;gde4b2134fd_0_72"/>
          <p:cNvPicPr preferRelativeResize="0"/>
          <p:nvPr/>
        </p:nvPicPr>
        <p:blipFill rotWithShape="1">
          <a:blip r:embed="rId5">
            <a:alphaModFix/>
          </a:blip>
          <a:srcRect/>
          <a:stretch/>
        </p:blipFill>
        <p:spPr>
          <a:xfrm>
            <a:off x="1131887" y="924464"/>
            <a:ext cx="6858000" cy="5029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e4b2134fd_0_82"/>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61" name="Google Shape;261;gde4b2134fd_0_82"/>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62" name="Google Shape;262;gde4b2134fd_0_82"/>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63" name="Google Shape;263;gde4b2134fd_0_82"/>
          <p:cNvSpPr txBox="1"/>
          <p:nvPr/>
        </p:nvSpPr>
        <p:spPr>
          <a:xfrm>
            <a:off x="173215" y="798179"/>
            <a:ext cx="89709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5400" b="0" i="0" u="none" strike="noStrike" cap="none">
              <a:solidFill>
                <a:schemeClr val="dk1"/>
              </a:solidFill>
              <a:latin typeface="Calibri"/>
              <a:ea typeface="Calibri"/>
              <a:cs typeface="Calibri"/>
              <a:sym typeface="Calibri"/>
            </a:endParaRPr>
          </a:p>
        </p:txBody>
      </p:sp>
      <p:pic>
        <p:nvPicPr>
          <p:cNvPr id="264" name="Google Shape;264;gde4b2134fd_0_82"/>
          <p:cNvPicPr preferRelativeResize="0"/>
          <p:nvPr/>
        </p:nvPicPr>
        <p:blipFill rotWithShape="1">
          <a:blip r:embed="rId5">
            <a:alphaModFix/>
          </a:blip>
          <a:srcRect/>
          <a:stretch/>
        </p:blipFill>
        <p:spPr>
          <a:xfrm>
            <a:off x="1143000" y="924464"/>
            <a:ext cx="6858000" cy="502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gde4b2134fd_0_30"/>
          <p:cNvPicPr preferRelativeResize="0"/>
          <p:nvPr/>
        </p:nvPicPr>
        <p:blipFill rotWithShape="1">
          <a:blip r:embed="rId3">
            <a:alphaModFix amt="25000"/>
          </a:blip>
          <a:srcRect/>
          <a:stretch/>
        </p:blipFill>
        <p:spPr>
          <a:xfrm>
            <a:off x="0" y="4722"/>
            <a:ext cx="9144000" cy="6853278"/>
          </a:xfrm>
          <a:prstGeom prst="rect">
            <a:avLst/>
          </a:prstGeom>
          <a:noFill/>
          <a:ln>
            <a:noFill/>
          </a:ln>
        </p:spPr>
      </p:pic>
      <p:sp>
        <p:nvSpPr>
          <p:cNvPr id="270" name="Google Shape;270;gde4b2134fd_0_30"/>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D4 </a:t>
            </a:r>
            <a:endParaRPr sz="1400" b="0" i="0" u="none" strike="noStrike" cap="none">
              <a:solidFill>
                <a:srgbClr val="000000"/>
              </a:solidFill>
              <a:latin typeface="Arial"/>
              <a:ea typeface="Arial"/>
              <a:cs typeface="Arial"/>
              <a:sym typeface="Arial"/>
            </a:endParaRPr>
          </a:p>
        </p:txBody>
      </p:sp>
      <p:pic>
        <p:nvPicPr>
          <p:cNvPr id="271" name="Google Shape;271;gde4b2134fd_0_30"/>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72" name="Google Shape;272;gde4b2134fd_0_30"/>
          <p:cNvSpPr/>
          <p:nvPr/>
        </p:nvSpPr>
        <p:spPr>
          <a:xfrm>
            <a:off x="184189" y="789954"/>
            <a:ext cx="8959800" cy="48884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100" b="1" i="1" u="none" strike="noStrike" cap="none" dirty="0">
                <a:solidFill>
                  <a:schemeClr val="dk1"/>
                </a:solidFill>
                <a:latin typeface="Calibri"/>
                <a:ea typeface="Calibri"/>
                <a:cs typeface="Calibri"/>
                <a:sym typeface="Calibri"/>
              </a:rPr>
              <a:t>Motion:</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100" b="0" i="1" u="none" strike="noStrike" cap="none" dirty="0">
                <a:solidFill>
                  <a:schemeClr val="dk1"/>
                </a:solidFill>
                <a:latin typeface="Calibri"/>
                <a:ea typeface="Calibri"/>
                <a:cs typeface="Calibri"/>
                <a:sym typeface="Calibri"/>
              </a:rPr>
              <a:t>I move </a:t>
            </a:r>
            <a:r>
              <a:rPr lang="en-US" sz="3100" i="1" dirty="0">
                <a:solidFill>
                  <a:schemeClr val="dk1"/>
                </a:solidFill>
                <a:latin typeface="Calibri"/>
                <a:ea typeface="Calibri"/>
                <a:cs typeface="Calibri"/>
                <a:sym typeface="Calibri"/>
              </a:rPr>
              <a:t>to </a:t>
            </a:r>
            <a:r>
              <a:rPr lang="en-US" sz="3100" b="0" i="1" u="none" strike="noStrike" cap="none" dirty="0">
                <a:solidFill>
                  <a:schemeClr val="dk1"/>
                </a:solidFill>
                <a:latin typeface="Calibri"/>
                <a:ea typeface="Calibri"/>
                <a:cs typeface="Calibri"/>
                <a:sym typeface="Calibri"/>
              </a:rPr>
              <a:t>approve funding for the submitted 2021 Land and Water Conservation Fund grant applications as follows:  Wilcox’s Keiller Park and Quail Sports Complex in the amount of ____, Yuma County Foothills Park in the amount of ____,  Apache Junction’s Superstition Shadows Renovation in the amount of ____,  Kartchner Caverns State Park Improvement Project in the amount of ____, and Nogales </a:t>
            </a:r>
            <a:r>
              <a:rPr lang="en-US" sz="3100" b="0" i="1" u="none" strike="noStrike" cap="none" dirty="0" err="1">
                <a:solidFill>
                  <a:schemeClr val="dk1"/>
                </a:solidFill>
                <a:latin typeface="Calibri"/>
                <a:ea typeface="Calibri"/>
                <a:cs typeface="Calibri"/>
                <a:sym typeface="Calibri"/>
              </a:rPr>
              <a:t>Teyeschea</a:t>
            </a:r>
            <a:r>
              <a:rPr lang="en-US" sz="3100" b="0" i="1" u="none" strike="noStrike" cap="none" dirty="0">
                <a:solidFill>
                  <a:schemeClr val="dk1"/>
                </a:solidFill>
                <a:latin typeface="Calibri"/>
                <a:ea typeface="Calibri"/>
                <a:cs typeface="Calibri"/>
                <a:sym typeface="Calibri"/>
              </a:rPr>
              <a:t> City Park Renovation in the amount of _______. </a:t>
            </a:r>
            <a:endParaRPr sz="1900" b="1" i="0" u="none" strike="noStrike" cap="none" dirty="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de4b2134fd_0_97"/>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278" name="Google Shape;278;gde4b2134fd_0_97"/>
          <p:cNvSpPr/>
          <p:nvPr/>
        </p:nvSpPr>
        <p:spPr>
          <a:xfrm>
            <a:off x="0" y="0"/>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D5</a:t>
            </a:r>
            <a:endParaRPr sz="1400" b="0" i="0" u="none" strike="noStrike" cap="none">
              <a:solidFill>
                <a:srgbClr val="000000"/>
              </a:solidFill>
              <a:latin typeface="Arial"/>
              <a:ea typeface="Arial"/>
              <a:cs typeface="Arial"/>
              <a:sym typeface="Arial"/>
            </a:endParaRPr>
          </a:p>
        </p:txBody>
      </p:sp>
      <p:pic>
        <p:nvPicPr>
          <p:cNvPr id="279" name="Google Shape;279;gde4b2134fd_0_97"/>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80" name="Google Shape;280;gde4b2134fd_0_97"/>
          <p:cNvSpPr txBox="1"/>
          <p:nvPr/>
        </p:nvSpPr>
        <p:spPr>
          <a:xfrm>
            <a:off x="173214" y="699241"/>
            <a:ext cx="84243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1" i="0" u="none" strike="noStrike" cap="none" dirty="0">
                <a:solidFill>
                  <a:schemeClr val="dk1"/>
                </a:solidFill>
                <a:latin typeface="Calibri"/>
                <a:ea typeface="Calibri"/>
                <a:cs typeface="Calibri"/>
                <a:sym typeface="Calibri"/>
              </a:rPr>
              <a:t>LWCF Project Amendment</a:t>
            </a:r>
            <a:endParaRPr dirty="0"/>
          </a:p>
          <a:p>
            <a:pPr marL="0" marR="0" lvl="0" indent="0" algn="l" rtl="0">
              <a:lnSpc>
                <a:spcPct val="100000"/>
              </a:lnSpc>
              <a:spcBef>
                <a:spcPts val="0"/>
              </a:spcBef>
              <a:spcAft>
                <a:spcPts val="0"/>
              </a:spcAft>
              <a:buClr>
                <a:srgbClr val="000000"/>
              </a:buClr>
              <a:buSzPts val="3600"/>
              <a:buFont typeface="Arial"/>
              <a:buNone/>
            </a:pPr>
            <a:r>
              <a:rPr lang="en-US" sz="3200" dirty="0">
                <a:solidFill>
                  <a:schemeClr val="dk1"/>
                </a:solidFill>
                <a:latin typeface="Calibri"/>
                <a:ea typeface="Calibri"/>
                <a:cs typeface="Calibri"/>
                <a:sym typeface="Calibri"/>
              </a:rPr>
              <a:t>-Mickey Rogers, Chief of Grants and Trails</a:t>
            </a:r>
            <a:r>
              <a:rPr lang="en-US" sz="3200" b="0" i="0" u="none" strike="noStrike" cap="none" dirty="0">
                <a:solidFill>
                  <a:schemeClr val="dk1"/>
                </a:solidFill>
                <a:latin typeface="Calibri"/>
                <a:ea typeface="Calibri"/>
                <a:cs typeface="Calibri"/>
                <a:sym typeface="Calibri"/>
              </a:rPr>
              <a:t>. </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5"/>
          <p:cNvPicPr preferRelativeResize="0"/>
          <p:nvPr/>
        </p:nvPicPr>
        <p:blipFill rotWithShape="1">
          <a:blip r:embed="rId3">
            <a:alphaModFix amt="25000"/>
          </a:blip>
          <a:srcRect/>
          <a:stretch/>
        </p:blipFill>
        <p:spPr>
          <a:xfrm>
            <a:off x="0" y="7695"/>
            <a:ext cx="9144000" cy="6858000"/>
          </a:xfrm>
          <a:prstGeom prst="rect">
            <a:avLst/>
          </a:prstGeom>
          <a:noFill/>
          <a:ln>
            <a:noFill/>
          </a:ln>
        </p:spPr>
      </p:pic>
      <p:sp>
        <p:nvSpPr>
          <p:cNvPr id="286" name="Google Shape;286;p55"/>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D5</a:t>
            </a:r>
            <a:endParaRPr sz="1400" b="0" i="0" u="none" strike="noStrike" cap="none">
              <a:solidFill>
                <a:srgbClr val="000000"/>
              </a:solidFill>
              <a:latin typeface="Arial"/>
              <a:ea typeface="Arial"/>
              <a:cs typeface="Arial"/>
              <a:sym typeface="Arial"/>
            </a:endParaRPr>
          </a:p>
        </p:txBody>
      </p:sp>
      <p:pic>
        <p:nvPicPr>
          <p:cNvPr id="287" name="Google Shape;287;p55"/>
          <p:cNvPicPr preferRelativeResize="0"/>
          <p:nvPr/>
        </p:nvPicPr>
        <p:blipFill rotWithShape="1">
          <a:blip r:embed="rId4">
            <a:alphaModFix/>
          </a:blip>
          <a:srcRect/>
          <a:stretch/>
        </p:blipFill>
        <p:spPr>
          <a:xfrm>
            <a:off x="173214" y="6189706"/>
            <a:ext cx="1664504" cy="398666"/>
          </a:xfrm>
          <a:prstGeom prst="rect">
            <a:avLst/>
          </a:prstGeom>
          <a:noFill/>
          <a:ln>
            <a:noFill/>
          </a:ln>
        </p:spPr>
      </p:pic>
      <p:graphicFrame>
        <p:nvGraphicFramePr>
          <p:cNvPr id="288" name="Google Shape;288;p55"/>
          <p:cNvGraphicFramePr/>
          <p:nvPr>
            <p:extLst>
              <p:ext uri="{D42A27DB-BD31-4B8C-83A1-F6EECF244321}">
                <p14:modId xmlns:p14="http://schemas.microsoft.com/office/powerpoint/2010/main" val="162322425"/>
              </p:ext>
            </p:extLst>
          </p:nvPr>
        </p:nvGraphicFramePr>
        <p:xfrm>
          <a:off x="318499" y="2539814"/>
          <a:ext cx="8502950" cy="1887548"/>
        </p:xfrm>
        <a:graphic>
          <a:graphicData uri="http://schemas.openxmlformats.org/drawingml/2006/table">
            <a:tbl>
              <a:tblPr bandRow="1">
                <a:noFill/>
              </a:tblPr>
              <a:tblGrid>
                <a:gridCol w="1826750">
                  <a:extLst>
                    <a:ext uri="{9D8B030D-6E8A-4147-A177-3AD203B41FA5}">
                      <a16:colId xmlns:a16="http://schemas.microsoft.com/office/drawing/2014/main" val="20000"/>
                    </a:ext>
                  </a:extLst>
                </a:gridCol>
                <a:gridCol w="2850500">
                  <a:extLst>
                    <a:ext uri="{9D8B030D-6E8A-4147-A177-3AD203B41FA5}">
                      <a16:colId xmlns:a16="http://schemas.microsoft.com/office/drawing/2014/main" val="20001"/>
                    </a:ext>
                  </a:extLst>
                </a:gridCol>
                <a:gridCol w="1587800">
                  <a:extLst>
                    <a:ext uri="{9D8B030D-6E8A-4147-A177-3AD203B41FA5}">
                      <a16:colId xmlns:a16="http://schemas.microsoft.com/office/drawing/2014/main" val="20002"/>
                    </a:ext>
                  </a:extLst>
                </a:gridCol>
                <a:gridCol w="2237900">
                  <a:extLst>
                    <a:ext uri="{9D8B030D-6E8A-4147-A177-3AD203B41FA5}">
                      <a16:colId xmlns:a16="http://schemas.microsoft.com/office/drawing/2014/main" val="20003"/>
                    </a:ext>
                  </a:extLst>
                </a:gridCol>
              </a:tblGrid>
              <a:tr h="643050">
                <a:tc gridSpan="4">
                  <a:txBody>
                    <a:bodyPr/>
                    <a:lstStyle/>
                    <a:p>
                      <a:pPr marL="0" marR="0" lvl="0" indent="0" algn="ctr" rtl="0">
                        <a:lnSpc>
                          <a:spcPct val="115000"/>
                        </a:lnSpc>
                        <a:spcBef>
                          <a:spcPts val="0"/>
                        </a:spcBef>
                        <a:spcAft>
                          <a:spcPts val="0"/>
                        </a:spcAft>
                        <a:buClr>
                          <a:srgbClr val="000000"/>
                        </a:buClr>
                        <a:buSzPts val="1200"/>
                        <a:buFont typeface="Arial"/>
                        <a:buNone/>
                      </a:pPr>
                      <a:r>
                        <a:rPr lang="en-US" sz="1600" b="1" u="none" strike="noStrike" cap="none" dirty="0">
                          <a:solidFill>
                            <a:schemeClr val="lt1"/>
                          </a:solidFill>
                        </a:rPr>
                        <a:t>Arizona State Parks and Trails Amendment Request, Red Rock State Park Water Tower and Maintenance Building</a:t>
                      </a:r>
                      <a:endParaRPr sz="1600" b="1" u="none" strike="noStrike" cap="none" dirty="0">
                        <a:solidFill>
                          <a:schemeClr val="lt1"/>
                        </a:solidFill>
                        <a:latin typeface="Times New Roman"/>
                        <a:ea typeface="Times New Roman"/>
                        <a:cs typeface="Times New Roman"/>
                        <a:sym typeface="Times New Roman"/>
                      </a:endParaRPr>
                    </a:p>
                  </a:txBody>
                  <a:tcPr marL="68575" marR="68575" marT="91425" marB="91425" anchor="ctr">
                    <a:solidFill>
                      <a:srgbClr val="006D3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7075">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Original Award</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Amendment Increase Request</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New Award</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Staff Recommendation/AORCC</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1"/>
                  </a:ext>
                </a:extLst>
              </a:tr>
              <a:tr h="503625">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$343,600.00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$9,650.00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$353,250.00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Increase $9,650.00</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56"/>
          <p:cNvPicPr preferRelativeResize="0"/>
          <p:nvPr/>
        </p:nvPicPr>
        <p:blipFill rotWithShape="1">
          <a:blip r:embed="rId3">
            <a:alphaModFix amt="25000"/>
          </a:blip>
          <a:srcRect/>
          <a:stretch/>
        </p:blipFill>
        <p:spPr>
          <a:xfrm>
            <a:off x="1167" y="0"/>
            <a:ext cx="9141665" cy="6858000"/>
          </a:xfrm>
          <a:prstGeom prst="rect">
            <a:avLst/>
          </a:prstGeom>
          <a:noFill/>
          <a:ln>
            <a:noFill/>
          </a:ln>
        </p:spPr>
      </p:pic>
      <p:sp>
        <p:nvSpPr>
          <p:cNvPr id="294" name="Google Shape;294;p56"/>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D5</a:t>
            </a:r>
            <a:endParaRPr sz="1400" b="0" i="0" u="none" strike="noStrike" cap="none">
              <a:solidFill>
                <a:srgbClr val="000000"/>
              </a:solidFill>
              <a:latin typeface="Arial"/>
              <a:ea typeface="Arial"/>
              <a:cs typeface="Arial"/>
              <a:sym typeface="Arial"/>
            </a:endParaRPr>
          </a:p>
        </p:txBody>
      </p:sp>
      <p:pic>
        <p:nvPicPr>
          <p:cNvPr id="295" name="Google Shape;295;p56"/>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96" name="Google Shape;296;p56"/>
          <p:cNvSpPr txBox="1"/>
          <p:nvPr/>
        </p:nvSpPr>
        <p:spPr>
          <a:xfrm>
            <a:off x="173213" y="683683"/>
            <a:ext cx="8715900"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Motion: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dirty="0">
                <a:solidFill>
                  <a:schemeClr val="dk1"/>
                </a:solidFill>
                <a:latin typeface="Calibri"/>
                <a:ea typeface="Calibri"/>
                <a:cs typeface="Calibri"/>
                <a:sym typeface="Calibri"/>
              </a:rPr>
              <a:t>I move to </a:t>
            </a:r>
            <a:r>
              <a:rPr lang="en-US" sz="3200" i="1" dirty="0">
                <a:solidFill>
                  <a:schemeClr val="dk1"/>
                </a:solidFill>
                <a:latin typeface="Calibri"/>
                <a:ea typeface="Calibri"/>
                <a:cs typeface="Calibri"/>
                <a:sym typeface="Calibri"/>
              </a:rPr>
              <a:t>approve an amendment to increase the LWCF Award  for </a:t>
            </a:r>
            <a:r>
              <a:rPr lang="en-US" sz="3200" b="0" i="1" u="none" strike="noStrike" cap="none" dirty="0">
                <a:solidFill>
                  <a:schemeClr val="dk1"/>
                </a:solidFill>
                <a:latin typeface="Calibri"/>
                <a:ea typeface="Calibri"/>
                <a:cs typeface="Calibri"/>
                <a:sym typeface="Calibri"/>
              </a:rPr>
              <a:t>the approved Red Rock State Park Land and Water Conservation Fund Water Tower/Maintenance Building Project from _______ to _____.</a:t>
            </a:r>
            <a:endParaRPr sz="3200" b="1" i="1" u="none" strike="noStrike" cap="none"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3"/>
          <p:cNvPicPr preferRelativeResize="0"/>
          <p:nvPr/>
        </p:nvPicPr>
        <p:blipFill rotWithShape="1">
          <a:blip r:embed="rId3">
            <a:alphaModFix amt="25000"/>
          </a:blip>
          <a:srcRect/>
          <a:stretch/>
        </p:blipFill>
        <p:spPr>
          <a:xfrm>
            <a:off x="0" y="7695"/>
            <a:ext cx="9144000" cy="6858000"/>
          </a:xfrm>
          <a:prstGeom prst="rect">
            <a:avLst/>
          </a:prstGeom>
          <a:noFill/>
          <a:ln>
            <a:noFill/>
          </a:ln>
        </p:spPr>
      </p:pic>
      <p:sp>
        <p:nvSpPr>
          <p:cNvPr id="302" name="Google Shape;302;p23"/>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D6</a:t>
            </a:r>
            <a:endParaRPr sz="1400" b="0" i="0" u="none" strike="noStrike" cap="none">
              <a:solidFill>
                <a:srgbClr val="000000"/>
              </a:solidFill>
              <a:latin typeface="Arial"/>
              <a:ea typeface="Arial"/>
              <a:cs typeface="Arial"/>
              <a:sym typeface="Arial"/>
            </a:endParaRPr>
          </a:p>
        </p:txBody>
      </p:sp>
      <p:pic>
        <p:nvPicPr>
          <p:cNvPr id="303" name="Google Shape;303;p23"/>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304" name="Google Shape;304;p23"/>
          <p:cNvSpPr txBox="1"/>
          <p:nvPr/>
        </p:nvSpPr>
        <p:spPr>
          <a:xfrm>
            <a:off x="173214" y="699241"/>
            <a:ext cx="84243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2021 Motorized Grant Applications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-Matt Eberhart, Off-Highway Vehicle Coordinator</a:t>
            </a:r>
            <a:r>
              <a:rPr lang="en-US" sz="36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de4b2134fd_0_104"/>
          <p:cNvPicPr preferRelativeResize="0"/>
          <p:nvPr/>
        </p:nvPicPr>
        <p:blipFill rotWithShape="1">
          <a:blip r:embed="rId3">
            <a:alphaModFix amt="25000"/>
          </a:blip>
          <a:srcRect/>
          <a:stretch/>
        </p:blipFill>
        <p:spPr>
          <a:xfrm>
            <a:off x="1" y="0"/>
            <a:ext cx="9144000" cy="6858000"/>
          </a:xfrm>
          <a:prstGeom prst="rect">
            <a:avLst/>
          </a:prstGeom>
          <a:noFill/>
          <a:ln>
            <a:noFill/>
          </a:ln>
        </p:spPr>
      </p:pic>
      <p:sp>
        <p:nvSpPr>
          <p:cNvPr id="310" name="Google Shape;310;gde4b2134fd_0_104"/>
          <p:cNvSpPr/>
          <p:nvPr/>
        </p:nvSpPr>
        <p:spPr>
          <a:xfrm>
            <a:off x="0" y="0"/>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D6</a:t>
            </a:r>
            <a:endParaRPr sz="1400" b="0" i="0" u="none" strike="noStrike" cap="none">
              <a:solidFill>
                <a:srgbClr val="000000"/>
              </a:solidFill>
              <a:latin typeface="Arial"/>
              <a:ea typeface="Arial"/>
              <a:cs typeface="Arial"/>
              <a:sym typeface="Arial"/>
            </a:endParaRPr>
          </a:p>
        </p:txBody>
      </p:sp>
      <p:pic>
        <p:nvPicPr>
          <p:cNvPr id="311" name="Google Shape;311;gde4b2134fd_0_104"/>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12" name="Google Shape;312;gde4b2134fd_0_104"/>
          <p:cNvPicPr preferRelativeResize="0"/>
          <p:nvPr/>
        </p:nvPicPr>
        <p:blipFill rotWithShape="1">
          <a:blip r:embed="rId5">
            <a:alphaModFix/>
          </a:blip>
          <a:srcRect/>
          <a:stretch/>
        </p:blipFill>
        <p:spPr>
          <a:xfrm>
            <a:off x="1143000" y="922103"/>
            <a:ext cx="6858000" cy="502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DFB9B-B674-FC4F-B6F1-E7C5ECE50C8F}"/>
              </a:ext>
            </a:extLst>
          </p:cNvPr>
          <p:cNvPicPr>
            <a:picLocks noChangeAspect="1"/>
          </p:cNvPicPr>
          <p:nvPr/>
        </p:nvPicPr>
        <p:blipFill>
          <a:blip r:embed="rId3">
            <a:alphaModFix amt="25000"/>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0C94961D-6C83-B041-8AC8-CAD415942F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graphicFrame>
        <p:nvGraphicFramePr>
          <p:cNvPr id="2" name="Table 1">
            <a:extLst>
              <a:ext uri="{FF2B5EF4-FFF2-40B4-BE49-F238E27FC236}">
                <a16:creationId xmlns:a16="http://schemas.microsoft.com/office/drawing/2014/main" id="{1B38F36B-878F-1C45-9988-A4D15783D059}"/>
              </a:ext>
            </a:extLst>
          </p:cNvPr>
          <p:cNvGraphicFramePr>
            <a:graphicFrameLocks noGrp="1"/>
          </p:cNvGraphicFramePr>
          <p:nvPr>
            <p:extLst>
              <p:ext uri="{D42A27DB-BD31-4B8C-83A1-F6EECF244321}">
                <p14:modId xmlns:p14="http://schemas.microsoft.com/office/powerpoint/2010/main" val="836407085"/>
              </p:ext>
            </p:extLst>
          </p:nvPr>
        </p:nvGraphicFramePr>
        <p:xfrm>
          <a:off x="271305" y="1768511"/>
          <a:ext cx="8641584" cy="2723628"/>
        </p:xfrm>
        <a:graphic>
          <a:graphicData uri="http://schemas.openxmlformats.org/drawingml/2006/table">
            <a:tbl>
              <a:tblPr bandRow="1">
                <a:tableStyleId>{5C22544A-7EE6-4342-B048-85BDC9FD1C3A}</a:tableStyleId>
              </a:tblPr>
              <a:tblGrid>
                <a:gridCol w="1195754">
                  <a:extLst>
                    <a:ext uri="{9D8B030D-6E8A-4147-A177-3AD203B41FA5}">
                      <a16:colId xmlns:a16="http://schemas.microsoft.com/office/drawing/2014/main" val="508620026"/>
                    </a:ext>
                  </a:extLst>
                </a:gridCol>
                <a:gridCol w="1443370">
                  <a:extLst>
                    <a:ext uri="{9D8B030D-6E8A-4147-A177-3AD203B41FA5}">
                      <a16:colId xmlns:a16="http://schemas.microsoft.com/office/drawing/2014/main" val="3359715227"/>
                    </a:ext>
                  </a:extLst>
                </a:gridCol>
                <a:gridCol w="1803556">
                  <a:extLst>
                    <a:ext uri="{9D8B030D-6E8A-4147-A177-3AD203B41FA5}">
                      <a16:colId xmlns:a16="http://schemas.microsoft.com/office/drawing/2014/main" val="1181444341"/>
                    </a:ext>
                  </a:extLst>
                </a:gridCol>
                <a:gridCol w="3158572">
                  <a:extLst>
                    <a:ext uri="{9D8B030D-6E8A-4147-A177-3AD203B41FA5}">
                      <a16:colId xmlns:a16="http://schemas.microsoft.com/office/drawing/2014/main" val="980888425"/>
                    </a:ext>
                  </a:extLst>
                </a:gridCol>
                <a:gridCol w="1040332">
                  <a:extLst>
                    <a:ext uri="{9D8B030D-6E8A-4147-A177-3AD203B41FA5}">
                      <a16:colId xmlns:a16="http://schemas.microsoft.com/office/drawing/2014/main" val="3127157403"/>
                    </a:ext>
                  </a:extLst>
                </a:gridCol>
              </a:tblGrid>
              <a:tr h="248571">
                <a:tc gridSpan="5">
                  <a:txBody>
                    <a:bodyPr/>
                    <a:lstStyle/>
                    <a:p>
                      <a:pPr marL="0" marR="0" algn="ctr">
                        <a:spcBef>
                          <a:spcPts val="0"/>
                        </a:spcBef>
                        <a:spcAft>
                          <a:spcPts val="0"/>
                        </a:spcAft>
                      </a:pPr>
                      <a:r>
                        <a:rPr lang="en-US" sz="1600" dirty="0">
                          <a:solidFill>
                            <a:schemeClr val="bg1"/>
                          </a:solidFill>
                          <a:effectLst/>
                        </a:rPr>
                        <a:t>2021 Motorized Grant Application</a:t>
                      </a:r>
                      <a:endParaRPr lang="en-US" sz="1600" dirty="0">
                        <a:solidFill>
                          <a:schemeClr val="bg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3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8960618"/>
                  </a:ext>
                </a:extLst>
              </a:tr>
              <a:tr h="394522">
                <a:tc>
                  <a:txBody>
                    <a:bodyPr/>
                    <a:lstStyle/>
                    <a:p>
                      <a:pPr marL="0" marR="0" algn="ctr">
                        <a:spcBef>
                          <a:spcPts val="0"/>
                        </a:spcBef>
                        <a:spcAft>
                          <a:spcPts val="0"/>
                        </a:spcAft>
                      </a:pPr>
                      <a:r>
                        <a:rPr lang="en-US" sz="1100" dirty="0">
                          <a:effectLst/>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tabLst>
                          <a:tab pos="120650" algn="l"/>
                        </a:tabLst>
                      </a:pPr>
                      <a:r>
                        <a:rPr lang="en-US" sz="1100" dirty="0">
                          <a:effectLst/>
                        </a:rPr>
                        <a:t>	</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100" dirty="0">
                          <a:effectLst/>
                        </a:rPr>
                        <a:t> </a:t>
                      </a:r>
                      <a:endParaRPr lang="en-US" sz="12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3967519"/>
                  </a:ext>
                </a:extLst>
              </a:tr>
              <a:tr h="1001115">
                <a:tc>
                  <a:txBody>
                    <a:bodyPr/>
                    <a:lstStyle/>
                    <a:p>
                      <a:pPr marL="0" marR="0" algn="ctr">
                        <a:spcBef>
                          <a:spcPts val="0"/>
                        </a:spcBef>
                        <a:spcAft>
                          <a:spcPts val="0"/>
                        </a:spcAft>
                      </a:pPr>
                      <a:r>
                        <a:rPr lang="en-US" sz="1600" b="1" dirty="0">
                          <a:effectLst/>
                        </a:rPr>
                        <a:t>Sponsor</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Project</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Request</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Recommendations</a:t>
                      </a:r>
                    </a:p>
                    <a:p>
                      <a:pPr marL="0" marR="0" algn="ctr">
                        <a:spcBef>
                          <a:spcPts val="0"/>
                        </a:spcBef>
                        <a:spcAft>
                          <a:spcPts val="0"/>
                        </a:spcAft>
                      </a:pPr>
                      <a:r>
                        <a:rPr lang="en-US" sz="1600" b="1" dirty="0">
                          <a:effectLst/>
                        </a:rPr>
                        <a:t>Staff/ Off Highway Vehicle Advisory Group (OHVAG), AORCC </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effectLst/>
                        </a:rPr>
                        <a:t>Score</a:t>
                      </a:r>
                      <a:endParaRPr lang="en-US" sz="16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2765652"/>
                  </a:ext>
                </a:extLst>
              </a:tr>
              <a:tr h="745715">
                <a:tc>
                  <a:txBody>
                    <a:bodyPr/>
                    <a:lstStyle/>
                    <a:p>
                      <a:pPr marL="0" marR="0" algn="ctr">
                        <a:spcBef>
                          <a:spcPts val="0"/>
                        </a:spcBef>
                        <a:spcAft>
                          <a:spcPts val="0"/>
                        </a:spcAft>
                      </a:pPr>
                      <a:r>
                        <a:rPr lang="en-US" sz="1600" b="1">
                          <a:effectLst/>
                        </a:rPr>
                        <a:t>Town of Camp Verde</a:t>
                      </a:r>
                      <a:endParaRPr lang="en-US" sz="16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a:effectLst/>
                        </a:rPr>
                        <a:t>Grief Hill Trailhead</a:t>
                      </a:r>
                      <a:endParaRPr lang="en-US" sz="16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$220,600.00</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$220,600.00</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37</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9684603"/>
                  </a:ext>
                </a:extLst>
              </a:tr>
              <a:tr h="333705">
                <a:tc gridSpan="2">
                  <a:txBody>
                    <a:bodyPr/>
                    <a:lstStyle/>
                    <a:p>
                      <a:pPr marL="0" marR="0" algn="ctr">
                        <a:spcBef>
                          <a:spcPts val="0"/>
                        </a:spcBef>
                        <a:spcAft>
                          <a:spcPts val="0"/>
                        </a:spcAft>
                      </a:pPr>
                      <a:r>
                        <a:rPr lang="en-US" sz="1600" b="1">
                          <a:effectLst/>
                        </a:rPr>
                        <a:t>TOTAL</a:t>
                      </a:r>
                      <a:endParaRPr lang="en-US" sz="16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0"/>
                        </a:spcBef>
                        <a:spcAft>
                          <a:spcPts val="0"/>
                        </a:spcAft>
                      </a:pPr>
                      <a:r>
                        <a:rPr lang="en-US" sz="1600" b="1">
                          <a:effectLst/>
                        </a:rPr>
                        <a:t>$220,600.00</a:t>
                      </a:r>
                      <a:endParaRPr lang="en-US" sz="16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rPr>
                        <a:t>$220,600.00</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600" b="1" dirty="0">
                          <a:effectLst/>
                        </a:rPr>
                        <a:t> </a:t>
                      </a:r>
                      <a:endParaRPr lang="en-US" sz="16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775197"/>
                  </a:ext>
                </a:extLst>
              </a:tr>
            </a:tbl>
          </a:graphicData>
        </a:graphic>
      </p:graphicFrame>
      <p:sp>
        <p:nvSpPr>
          <p:cNvPr id="5" name="Google Shape;310;gde4b2134fd_0_104">
            <a:extLst>
              <a:ext uri="{FF2B5EF4-FFF2-40B4-BE49-F238E27FC236}">
                <a16:creationId xmlns:a16="http://schemas.microsoft.com/office/drawing/2014/main" id="{DBFDAB63-3CD2-9449-9571-20F23FA28E8F}"/>
              </a:ext>
            </a:extLst>
          </p:cNvPr>
          <p:cNvSpPr/>
          <p:nvPr/>
        </p:nvSpPr>
        <p:spPr>
          <a:xfrm>
            <a:off x="0" y="0"/>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D6</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448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de4b2134fd_0_115"/>
          <p:cNvPicPr preferRelativeResize="0"/>
          <p:nvPr/>
        </p:nvPicPr>
        <p:blipFill rotWithShape="1">
          <a:blip r:embed="rId3">
            <a:alphaModFix amt="25000"/>
          </a:blip>
          <a:srcRect/>
          <a:stretch/>
        </p:blipFill>
        <p:spPr>
          <a:xfrm>
            <a:off x="1167" y="0"/>
            <a:ext cx="9141666" cy="6858001"/>
          </a:xfrm>
          <a:prstGeom prst="rect">
            <a:avLst/>
          </a:prstGeom>
          <a:noFill/>
          <a:ln>
            <a:noFill/>
          </a:ln>
        </p:spPr>
      </p:pic>
      <p:sp>
        <p:nvSpPr>
          <p:cNvPr id="318" name="Google Shape;318;gde4b2134fd_0_115"/>
          <p:cNvSpPr/>
          <p:nvPr/>
        </p:nvSpPr>
        <p:spPr>
          <a:xfrm>
            <a:off x="0" y="0"/>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D6</a:t>
            </a:r>
            <a:endParaRPr sz="1400" b="0" i="0" u="none" strike="noStrike" cap="none">
              <a:solidFill>
                <a:srgbClr val="000000"/>
              </a:solidFill>
              <a:latin typeface="Arial"/>
              <a:ea typeface="Arial"/>
              <a:cs typeface="Arial"/>
              <a:sym typeface="Arial"/>
            </a:endParaRPr>
          </a:p>
        </p:txBody>
      </p:sp>
      <p:pic>
        <p:nvPicPr>
          <p:cNvPr id="319" name="Google Shape;319;gde4b2134fd_0_115"/>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320" name="Google Shape;320;gde4b2134fd_0_115"/>
          <p:cNvSpPr txBox="1"/>
          <p:nvPr/>
        </p:nvSpPr>
        <p:spPr>
          <a:xfrm>
            <a:off x="173213" y="683683"/>
            <a:ext cx="8715900" cy="261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Motion: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dirty="0">
                <a:solidFill>
                  <a:schemeClr val="dk1"/>
                </a:solidFill>
                <a:latin typeface="Calibri"/>
                <a:ea typeface="Calibri"/>
                <a:cs typeface="Calibri"/>
                <a:sym typeface="Calibri"/>
              </a:rPr>
              <a:t>I move </a:t>
            </a:r>
            <a:r>
              <a:rPr lang="en-US" sz="3200" i="1" dirty="0">
                <a:solidFill>
                  <a:schemeClr val="dk1"/>
                </a:solidFill>
                <a:latin typeface="Calibri"/>
                <a:ea typeface="Calibri"/>
                <a:cs typeface="Calibri"/>
                <a:sym typeface="Calibri"/>
              </a:rPr>
              <a:t>approve </a:t>
            </a:r>
            <a:r>
              <a:rPr lang="en-US" sz="3200" b="0" i="1" u="none" strike="noStrike" cap="none" dirty="0">
                <a:solidFill>
                  <a:schemeClr val="dk1"/>
                </a:solidFill>
                <a:latin typeface="Calibri"/>
                <a:ea typeface="Calibri"/>
                <a:cs typeface="Calibri"/>
                <a:sym typeface="Calibri"/>
              </a:rPr>
              <a:t>funding for the 2021 Motorized Grant Applications as follows: the Town of Camp Verde, Greif Hill Trailhead in the amount of _______. </a:t>
            </a:r>
            <a:endParaRPr sz="3200" b="1" i="1" u="none" strike="noStrike" cap="none"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bwMode="auto">
          <a:xfrm>
            <a:off x="0" y="0"/>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B</a:t>
            </a:r>
          </a:p>
        </p:txBody>
      </p:sp>
      <p:sp>
        <p:nvSpPr>
          <p:cNvPr id="13" name="TextBox 12"/>
          <p:cNvSpPr txBox="1"/>
          <p:nvPr/>
        </p:nvSpPr>
        <p:spPr>
          <a:xfrm>
            <a:off x="173214" y="951878"/>
            <a:ext cx="8087634" cy="707886"/>
          </a:xfrm>
          <a:prstGeom prst="rect">
            <a:avLst/>
          </a:prstGeom>
          <a:noFill/>
        </p:spPr>
        <p:txBody>
          <a:bodyPr wrap="square" rtlCol="0">
            <a:spAutoFit/>
          </a:bodyPr>
          <a:lstStyle/>
          <a:p>
            <a:pPr>
              <a:spcAft>
                <a:spcPts val="600"/>
              </a:spcAft>
            </a:pPr>
            <a:r>
              <a:rPr lang="en-US" sz="4000" b="1" dirty="0">
                <a:ea typeface="Times" charset="0"/>
                <a:cs typeface="Times" charset="0"/>
              </a:rPr>
              <a:t>Pledge of Allegiance</a:t>
            </a:r>
            <a:endParaRPr lang="en-US" sz="2800" b="1" dirty="0">
              <a:solidFill>
                <a:srgbClr val="FFFFFF"/>
              </a:solidFill>
            </a:endParaRPr>
          </a:p>
        </p:txBody>
      </p:sp>
      <p:pic>
        <p:nvPicPr>
          <p:cNvPr id="8" name="Picture 7">
            <a:extLst>
              <a:ext uri="{FF2B5EF4-FFF2-40B4-BE49-F238E27FC236}">
                <a16:creationId xmlns:a16="http://schemas.microsoft.com/office/drawing/2014/main" id="{B3BEF2E2-09D0-DF47-90ED-B5CF09A18D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981065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7"/>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326" name="Google Shape;326;p57"/>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D7</a:t>
            </a:r>
            <a:endParaRPr sz="1400" b="0" i="0" u="none" strike="noStrike" cap="none">
              <a:solidFill>
                <a:srgbClr val="000000"/>
              </a:solidFill>
              <a:latin typeface="Arial"/>
              <a:ea typeface="Arial"/>
              <a:cs typeface="Arial"/>
              <a:sym typeface="Arial"/>
            </a:endParaRPr>
          </a:p>
        </p:txBody>
      </p:sp>
      <p:pic>
        <p:nvPicPr>
          <p:cNvPr id="327" name="Google Shape;327;p57"/>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328" name="Google Shape;328;p57"/>
          <p:cNvSpPr txBox="1"/>
          <p:nvPr/>
        </p:nvSpPr>
        <p:spPr>
          <a:xfrm>
            <a:off x="173214" y="699241"/>
            <a:ext cx="8424300"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2021 Supplemental Motorized Grant Applications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-Matt Eberhart, Off-Highway Vehicle Coordinator</a:t>
            </a:r>
            <a:r>
              <a:rPr lang="en-US" sz="36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8"/>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334" name="Google Shape;334;p58"/>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D7</a:t>
            </a:r>
            <a:endParaRPr sz="1400" b="0" i="0" u="none" strike="noStrike" cap="none">
              <a:solidFill>
                <a:srgbClr val="000000"/>
              </a:solidFill>
              <a:latin typeface="Arial"/>
              <a:ea typeface="Arial"/>
              <a:cs typeface="Arial"/>
              <a:sym typeface="Arial"/>
            </a:endParaRPr>
          </a:p>
        </p:txBody>
      </p:sp>
      <p:pic>
        <p:nvPicPr>
          <p:cNvPr id="335" name="Google Shape;335;p58"/>
          <p:cNvPicPr preferRelativeResize="0"/>
          <p:nvPr/>
        </p:nvPicPr>
        <p:blipFill rotWithShape="1">
          <a:blip r:embed="rId4">
            <a:alphaModFix/>
          </a:blip>
          <a:srcRect/>
          <a:stretch/>
        </p:blipFill>
        <p:spPr>
          <a:xfrm>
            <a:off x="173214" y="6189706"/>
            <a:ext cx="1664504" cy="398666"/>
          </a:xfrm>
          <a:prstGeom prst="rect">
            <a:avLst/>
          </a:prstGeom>
          <a:noFill/>
          <a:ln>
            <a:noFill/>
          </a:ln>
        </p:spPr>
      </p:pic>
      <p:graphicFrame>
        <p:nvGraphicFramePr>
          <p:cNvPr id="336" name="Google Shape;336;p58"/>
          <p:cNvGraphicFramePr/>
          <p:nvPr>
            <p:extLst>
              <p:ext uri="{D42A27DB-BD31-4B8C-83A1-F6EECF244321}">
                <p14:modId xmlns:p14="http://schemas.microsoft.com/office/powerpoint/2010/main" val="1449976554"/>
              </p:ext>
            </p:extLst>
          </p:nvPr>
        </p:nvGraphicFramePr>
        <p:xfrm>
          <a:off x="126812" y="2240782"/>
          <a:ext cx="8890376" cy="2351314"/>
        </p:xfrm>
        <a:graphic>
          <a:graphicData uri="http://schemas.openxmlformats.org/drawingml/2006/table">
            <a:tbl>
              <a:tblPr bandRow="1">
                <a:noFill/>
              </a:tblPr>
              <a:tblGrid>
                <a:gridCol w="3156954">
                  <a:extLst>
                    <a:ext uri="{9D8B030D-6E8A-4147-A177-3AD203B41FA5}">
                      <a16:colId xmlns:a16="http://schemas.microsoft.com/office/drawing/2014/main" val="20000"/>
                    </a:ext>
                  </a:extLst>
                </a:gridCol>
                <a:gridCol w="2482439">
                  <a:extLst>
                    <a:ext uri="{9D8B030D-6E8A-4147-A177-3AD203B41FA5}">
                      <a16:colId xmlns:a16="http://schemas.microsoft.com/office/drawing/2014/main" val="20001"/>
                    </a:ext>
                  </a:extLst>
                </a:gridCol>
                <a:gridCol w="1549174">
                  <a:extLst>
                    <a:ext uri="{9D8B030D-6E8A-4147-A177-3AD203B41FA5}">
                      <a16:colId xmlns:a16="http://schemas.microsoft.com/office/drawing/2014/main" val="20002"/>
                    </a:ext>
                  </a:extLst>
                </a:gridCol>
                <a:gridCol w="1701809">
                  <a:extLst>
                    <a:ext uri="{9D8B030D-6E8A-4147-A177-3AD203B41FA5}">
                      <a16:colId xmlns:a16="http://schemas.microsoft.com/office/drawing/2014/main" val="20003"/>
                    </a:ext>
                  </a:extLst>
                </a:gridCol>
              </a:tblGrid>
              <a:tr h="666736">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solidFill>
                            <a:schemeClr val="lt1"/>
                          </a:solidFill>
                        </a:rPr>
                        <a:t>2021 Supplemental Motorized Grant Application</a:t>
                      </a:r>
                      <a:endParaRPr sz="1400" b="1" u="none" strike="noStrike" cap="none" dirty="0">
                        <a:solidFill>
                          <a:schemeClr val="lt1"/>
                        </a:solidFill>
                        <a:latin typeface="Times New Roman"/>
                        <a:ea typeface="Times New Roman"/>
                        <a:cs typeface="Times New Roman"/>
                        <a:sym typeface="Times New Roman"/>
                      </a:endParaRPr>
                    </a:p>
                  </a:txBody>
                  <a:tcPr marL="68575" marR="68575" marT="0" marB="0" anchor="ctr">
                    <a:solidFill>
                      <a:srgbClr val="006D3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9182">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solidFill>
                            <a:schemeClr val="dk1"/>
                          </a:solidFill>
                        </a:rPr>
                        <a:t>Sponsor</a:t>
                      </a:r>
                      <a:endParaRPr sz="1400" b="1" u="none" strike="noStrike" cap="none" dirty="0">
                        <a:solidFill>
                          <a:schemeClr val="dk1"/>
                        </a:solidFill>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chemeClr val="dk1"/>
                          </a:solidFill>
                        </a:rPr>
                        <a:t>Project</a:t>
                      </a:r>
                      <a:endParaRPr sz="1400" b="1" u="none" strike="noStrike" cap="none">
                        <a:solidFill>
                          <a:schemeClr val="dk1"/>
                        </a:solidFill>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solidFill>
                            <a:schemeClr val="dk1"/>
                          </a:solidFill>
                        </a:rPr>
                        <a:t>Request</a:t>
                      </a:r>
                      <a:endParaRPr sz="1400" b="1" u="none" strike="noStrike" cap="none" dirty="0">
                        <a:solidFill>
                          <a:schemeClr val="dk1"/>
                        </a:solidFill>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t>Recommendations</a:t>
                      </a: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t>Staff/OHVAG/AORCC</a:t>
                      </a:r>
                      <a:endParaRPr sz="1400" b="1" u="none" strike="noStrike" cap="none" dirty="0">
                        <a:solidFill>
                          <a:schemeClr val="dk1"/>
                        </a:solidFill>
                      </a:endParaRPr>
                    </a:p>
                  </a:txBody>
                  <a:tcPr marL="68575" marR="68575" marT="0" marB="0" anchor="ctr"/>
                </a:tc>
                <a:extLst>
                  <a:ext uri="{0D108BD9-81ED-4DB2-BD59-A6C34878D82A}">
                    <a16:rowId xmlns:a16="http://schemas.microsoft.com/office/drawing/2014/main" val="10001"/>
                  </a:ext>
                </a:extLst>
              </a:tr>
              <a:tr h="810255">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solidFill>
                            <a:schemeClr val="dk1"/>
                          </a:solidFill>
                        </a:rPr>
                        <a:t>Mohave County</a:t>
                      </a:r>
                      <a:endParaRPr sz="1400" b="1" u="none" strike="noStrike" cap="none" dirty="0"/>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dirty="0">
                          <a:solidFill>
                            <a:schemeClr val="dk1"/>
                          </a:solidFill>
                        </a:rPr>
                        <a:t>Law Enforcement Equipment</a:t>
                      </a:r>
                      <a:endParaRPr sz="1400" b="1" u="none" strike="noStrike" cap="none" dirty="0"/>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dk1"/>
                          </a:solidFill>
                        </a:rPr>
                        <a:t>$29,031.00</a:t>
                      </a:r>
                      <a:r>
                        <a:rPr lang="en-US" sz="1400" b="1" u="none" strike="noStrike" cap="none" dirty="0"/>
                        <a:t> </a:t>
                      </a:r>
                      <a:endParaRPr sz="1400" b="1" u="none" strike="noStrike" cap="none" dirty="0"/>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dk1"/>
                          </a:solidFill>
                        </a:rPr>
                        <a:t>$29,031.00</a:t>
                      </a:r>
                      <a:r>
                        <a:rPr lang="en-US" sz="1400" b="1" u="none" strike="noStrike" cap="none" dirty="0"/>
                        <a:t> </a:t>
                      </a:r>
                      <a:endParaRPr sz="1400" b="1" u="none" strike="noStrike" cap="none"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405141">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chemeClr val="dk1"/>
                          </a:solidFill>
                        </a:rPr>
                        <a:t>TOTAL</a:t>
                      </a:r>
                      <a:endParaRPr sz="1400" b="1" u="none" strike="noStrike" cap="none"/>
                    </a:p>
                  </a:txBody>
                  <a:tcPr marL="68575" marR="68575" marT="0" marB="0" anchor="ct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solidFill>
                            <a:schemeClr val="dk1"/>
                          </a:solidFill>
                        </a:rPr>
                        <a:t>$29,031.00</a:t>
                      </a:r>
                      <a:r>
                        <a:rPr lang="en-US" sz="1400" b="1" u="none" strike="noStrike" cap="none"/>
                        <a:t> </a:t>
                      </a:r>
                      <a:endParaRPr sz="1400" b="1" u="none" strike="noStrike" cap="none"/>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dirty="0">
                          <a:solidFill>
                            <a:schemeClr val="dk1"/>
                          </a:solidFill>
                        </a:rPr>
                        <a:t>$29,031.00</a:t>
                      </a:r>
                      <a:r>
                        <a:rPr lang="en-US" sz="1400" b="1" u="none" strike="noStrike" cap="none" dirty="0"/>
                        <a:t> </a:t>
                      </a:r>
                      <a:endParaRPr sz="1400" b="1" u="none" strike="noStrike" cap="none" dirty="0">
                        <a:solidFill>
                          <a:schemeClr val="dk1"/>
                        </a:solidFill>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9"/>
          <p:cNvPicPr preferRelativeResize="0"/>
          <p:nvPr/>
        </p:nvPicPr>
        <p:blipFill rotWithShape="1">
          <a:blip r:embed="rId3">
            <a:alphaModFix amt="25000"/>
          </a:blip>
          <a:srcRect/>
          <a:stretch/>
        </p:blipFill>
        <p:spPr>
          <a:xfrm>
            <a:off x="0" y="1460"/>
            <a:ext cx="9144000" cy="6855080"/>
          </a:xfrm>
          <a:prstGeom prst="rect">
            <a:avLst/>
          </a:prstGeom>
          <a:noFill/>
          <a:ln>
            <a:noFill/>
          </a:ln>
        </p:spPr>
      </p:pic>
      <p:sp>
        <p:nvSpPr>
          <p:cNvPr id="342" name="Google Shape;342;p59"/>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D7</a:t>
            </a:r>
            <a:endParaRPr sz="1400" b="0" i="0" u="none" strike="noStrike" cap="none">
              <a:solidFill>
                <a:srgbClr val="000000"/>
              </a:solidFill>
              <a:latin typeface="Arial"/>
              <a:ea typeface="Arial"/>
              <a:cs typeface="Arial"/>
              <a:sym typeface="Arial"/>
            </a:endParaRPr>
          </a:p>
        </p:txBody>
      </p:sp>
      <p:pic>
        <p:nvPicPr>
          <p:cNvPr id="343" name="Google Shape;343;p59"/>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344" name="Google Shape;344;p59"/>
          <p:cNvSpPr txBox="1"/>
          <p:nvPr/>
        </p:nvSpPr>
        <p:spPr>
          <a:xfrm>
            <a:off x="173213" y="683683"/>
            <a:ext cx="87159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Motion: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1" u="none" strike="noStrike" cap="none" dirty="0">
                <a:solidFill>
                  <a:schemeClr val="dk1"/>
                </a:solidFill>
                <a:latin typeface="Calibri"/>
                <a:ea typeface="Calibri"/>
                <a:cs typeface="Calibri"/>
                <a:sym typeface="Calibri"/>
              </a:rPr>
              <a:t>I move to </a:t>
            </a:r>
            <a:r>
              <a:rPr lang="en-US" sz="3600" i="1" dirty="0">
                <a:solidFill>
                  <a:schemeClr val="dk1"/>
                </a:solidFill>
                <a:latin typeface="Calibri"/>
                <a:ea typeface="Calibri"/>
                <a:cs typeface="Calibri"/>
                <a:sym typeface="Calibri"/>
              </a:rPr>
              <a:t>approve </a:t>
            </a:r>
            <a:r>
              <a:rPr lang="en-US" sz="3600" b="0" i="1" u="none" strike="noStrike" cap="none" dirty="0">
                <a:solidFill>
                  <a:schemeClr val="dk1"/>
                </a:solidFill>
                <a:latin typeface="Calibri"/>
                <a:ea typeface="Calibri"/>
                <a:cs typeface="Calibri"/>
                <a:sym typeface="Calibri"/>
              </a:rPr>
              <a:t>funding for the 2021 Motorized Grant Applications as follows: Mohave County, Law Enforcement Equipment in the amount of _______.</a:t>
            </a:r>
            <a:r>
              <a:rPr lang="en-US" sz="2800" b="0" i="1" u="none" strike="noStrike" cap="none" dirty="0">
                <a:solidFill>
                  <a:schemeClr val="dk1"/>
                </a:solidFill>
                <a:latin typeface="Calibri"/>
                <a:ea typeface="Calibri"/>
                <a:cs typeface="Calibri"/>
                <a:sym typeface="Calibri"/>
              </a:rPr>
              <a:t>  </a:t>
            </a:r>
            <a:endParaRPr sz="2800" b="1" i="1" u="none" strike="noStrike" cap="none"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6"/>
          <p:cNvPicPr preferRelativeResize="0"/>
          <p:nvPr/>
        </p:nvPicPr>
        <p:blipFill rotWithShape="1">
          <a:blip r:embed="rId3">
            <a:alphaModFix amt="25000"/>
          </a:blip>
          <a:srcRect/>
          <a:stretch/>
        </p:blipFill>
        <p:spPr>
          <a:xfrm>
            <a:off x="0" y="4722"/>
            <a:ext cx="9144000" cy="6853278"/>
          </a:xfrm>
          <a:prstGeom prst="rect">
            <a:avLst/>
          </a:prstGeom>
          <a:noFill/>
          <a:ln>
            <a:noFill/>
          </a:ln>
        </p:spPr>
      </p:pic>
      <p:sp>
        <p:nvSpPr>
          <p:cNvPr id="350" name="Google Shape;350;p16"/>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51" name="Google Shape;351;p16"/>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352" name="Google Shape;352;p16"/>
          <p:cNvSpPr txBox="1"/>
          <p:nvPr/>
        </p:nvSpPr>
        <p:spPr>
          <a:xfrm>
            <a:off x="173215" y="798179"/>
            <a:ext cx="8970786"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Overview of Non-Motorized, Trail Maintenance, and Safety and Environmental Education Projects.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-Mickey Rogers, Chief of Grants and Trails. </a:t>
            </a:r>
            <a:endParaRPr sz="5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de4b2134fd_1_22"/>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358" name="Google Shape;358;gde4b2134fd_1_22"/>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59" name="Google Shape;359;gde4b2134fd_1_22"/>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5" name="Picture 4">
            <a:extLst>
              <a:ext uri="{FF2B5EF4-FFF2-40B4-BE49-F238E27FC236}">
                <a16:creationId xmlns:a16="http://schemas.microsoft.com/office/drawing/2014/main" id="{F2614390-108E-EB47-ACAA-F1DD00932954}"/>
              </a:ext>
            </a:extLst>
          </p:cNvPr>
          <p:cNvPicPr>
            <a:picLocks noChangeAspect="1"/>
          </p:cNvPicPr>
          <p:nvPr/>
        </p:nvPicPr>
        <p:blipFill>
          <a:blip r:embed="rId5"/>
          <a:stretch>
            <a:fillRect/>
          </a:stretch>
        </p:blipFill>
        <p:spPr>
          <a:xfrm>
            <a:off x="2130666" y="814642"/>
            <a:ext cx="4461519" cy="5773730"/>
          </a:xfrm>
          <a:prstGeom prst="rect">
            <a:avLst/>
          </a:prstGeom>
        </p:spPr>
      </p:pic>
    </p:spTree>
    <p:extLst>
      <p:ext uri="{BB962C8B-B14F-4D97-AF65-F5344CB8AC3E}">
        <p14:creationId xmlns:p14="http://schemas.microsoft.com/office/powerpoint/2010/main" val="28875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de4b2134fd_1_22"/>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358" name="Google Shape;358;gde4b2134fd_1_22"/>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59" name="Google Shape;359;gde4b2134fd_1_22"/>
          <p:cNvPicPr preferRelativeResize="0"/>
          <p:nvPr/>
        </p:nvPicPr>
        <p:blipFill rotWithShape="1">
          <a:blip r:embed="rId4">
            <a:alphaModFix/>
          </a:blip>
          <a:srcRect/>
          <a:stretch/>
        </p:blipFill>
        <p:spPr>
          <a:xfrm>
            <a:off x="173214" y="6189706"/>
            <a:ext cx="1664504" cy="398666"/>
          </a:xfrm>
          <a:prstGeom prst="rect">
            <a:avLst/>
          </a:prstGeom>
          <a:noFill/>
          <a:ln>
            <a:noFill/>
          </a:ln>
        </p:spPr>
      </p:pic>
      <p:graphicFrame>
        <p:nvGraphicFramePr>
          <p:cNvPr id="360" name="Google Shape;360;gde4b2134fd_1_22"/>
          <p:cNvGraphicFramePr/>
          <p:nvPr>
            <p:extLst>
              <p:ext uri="{D42A27DB-BD31-4B8C-83A1-F6EECF244321}">
                <p14:modId xmlns:p14="http://schemas.microsoft.com/office/powerpoint/2010/main" val="107067959"/>
              </p:ext>
            </p:extLst>
          </p:nvPr>
        </p:nvGraphicFramePr>
        <p:xfrm>
          <a:off x="814050" y="994027"/>
          <a:ext cx="7515900" cy="4926050"/>
        </p:xfrm>
        <a:graphic>
          <a:graphicData uri="http://schemas.openxmlformats.org/drawingml/2006/table">
            <a:tbl>
              <a:tblPr>
                <a:noFill/>
              </a:tblPr>
              <a:tblGrid>
                <a:gridCol w="665875">
                  <a:extLst>
                    <a:ext uri="{9D8B030D-6E8A-4147-A177-3AD203B41FA5}">
                      <a16:colId xmlns:a16="http://schemas.microsoft.com/office/drawing/2014/main" val="20000"/>
                    </a:ext>
                  </a:extLst>
                </a:gridCol>
                <a:gridCol w="2143025">
                  <a:extLst>
                    <a:ext uri="{9D8B030D-6E8A-4147-A177-3AD203B41FA5}">
                      <a16:colId xmlns:a16="http://schemas.microsoft.com/office/drawing/2014/main" val="20001"/>
                    </a:ext>
                  </a:extLst>
                </a:gridCol>
                <a:gridCol w="2357325">
                  <a:extLst>
                    <a:ext uri="{9D8B030D-6E8A-4147-A177-3AD203B41FA5}">
                      <a16:colId xmlns:a16="http://schemas.microsoft.com/office/drawing/2014/main" val="20002"/>
                    </a:ext>
                  </a:extLst>
                </a:gridCol>
                <a:gridCol w="788325">
                  <a:extLst>
                    <a:ext uri="{9D8B030D-6E8A-4147-A177-3AD203B41FA5}">
                      <a16:colId xmlns:a16="http://schemas.microsoft.com/office/drawing/2014/main" val="20003"/>
                    </a:ext>
                  </a:extLst>
                </a:gridCol>
                <a:gridCol w="795975">
                  <a:extLst>
                    <a:ext uri="{9D8B030D-6E8A-4147-A177-3AD203B41FA5}">
                      <a16:colId xmlns:a16="http://schemas.microsoft.com/office/drawing/2014/main" val="20004"/>
                    </a:ext>
                  </a:extLst>
                </a:gridCol>
                <a:gridCol w="765375">
                  <a:extLst>
                    <a:ext uri="{9D8B030D-6E8A-4147-A177-3AD203B41FA5}">
                      <a16:colId xmlns:a16="http://schemas.microsoft.com/office/drawing/2014/main" val="20005"/>
                    </a:ext>
                  </a:extLst>
                </a:gridCol>
              </a:tblGrid>
              <a:tr h="18607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Project #</a:t>
                      </a:r>
                      <a:endParaRPr sz="10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Sponsor</a:t>
                      </a:r>
                      <a:endParaRPr sz="10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Project Title</a:t>
                      </a:r>
                      <a:endParaRPr sz="10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Grant Award</a:t>
                      </a:r>
                      <a:endParaRPr sz="10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Match</a:t>
                      </a:r>
                      <a:endParaRPr sz="10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t>Total</a:t>
                      </a:r>
                      <a:endParaRPr sz="1000" b="1"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0"/>
                  </a:ext>
                </a:extLst>
              </a:tr>
              <a:tr h="175150">
                <a:tc gridSpan="2">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Non-Motorized</a:t>
                      </a:r>
                      <a:endParaRPr sz="900" b="1" i="0" u="none" strike="noStrike" cap="none">
                        <a:solidFill>
                          <a:srgbClr val="000000"/>
                        </a:solidFill>
                        <a:latin typeface="Times"/>
                        <a:ea typeface="Times"/>
                        <a:cs typeface="Times"/>
                        <a:sym typeface="Times"/>
                      </a:endParaRPr>
                    </a:p>
                  </a:txBody>
                  <a:tcPr marL="7275" marR="7275" marT="7275" marB="0" anchor="b"/>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1"/>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472201</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Pinetop  Lakeside</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Mountain Meadows ADA Trail</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80,000.00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4,835.63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84,835.63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2"/>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472202</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Granite Mountain Hotshot Memorial Park</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Trail Improvement/Intern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136,500.00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8,250.80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$ 144,750.80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3"/>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472203</a:t>
                      </a:r>
                      <a:endParaRPr sz="900" b="0" i="0" u="none" strike="noStrike" cap="none">
                        <a:solidFill>
                          <a:srgbClr val="000000"/>
                        </a:solidFill>
                        <a:latin typeface="Times"/>
                        <a:ea typeface="Times"/>
                        <a:cs typeface="Times"/>
                        <a:sym typeface="Times"/>
                      </a:endParaRPr>
                    </a:p>
                  </a:txBody>
                  <a:tcPr marL="7275" marR="7275" marT="7275"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Lake Havasu State Park</a:t>
                      </a:r>
                      <a:endParaRPr sz="900" b="0" i="0" u="none" strike="noStrike" cap="none">
                        <a:solidFill>
                          <a:srgbClr val="000000"/>
                        </a:solidFill>
                        <a:latin typeface="Times"/>
                        <a:ea typeface="Times"/>
                        <a:cs typeface="Times"/>
                        <a:sym typeface="Times"/>
                      </a:endParaRPr>
                    </a:p>
                  </a:txBody>
                  <a:tcPr marL="7275" marR="7275" marT="7275"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Sunrise ADA Trail</a:t>
                      </a:r>
                      <a:endParaRPr sz="900" b="0" i="0" u="none" strike="noStrike" cap="none">
                        <a:solidFill>
                          <a:srgbClr val="000000"/>
                        </a:solidFill>
                        <a:latin typeface="Times"/>
                        <a:ea typeface="Times"/>
                        <a:cs typeface="Times"/>
                        <a:sym typeface="Times"/>
                      </a:endParaRPr>
                    </a:p>
                  </a:txBody>
                  <a:tcPr marL="7275" marR="7275" marT="7275"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125,500.00 </a:t>
                      </a:r>
                      <a:endParaRPr sz="900" b="0" i="0" u="none" strike="noStrike" cap="none">
                        <a:solidFill>
                          <a:srgbClr val="000000"/>
                        </a:solidFill>
                        <a:latin typeface="Times"/>
                        <a:ea typeface="Times"/>
                        <a:cs typeface="Times"/>
                        <a:sym typeface="Times"/>
                      </a:endParaRPr>
                    </a:p>
                  </a:txBody>
                  <a:tcPr marL="7275" marR="7275" marT="7275" marB="0"/>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7,585.90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$ 133,085.90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4"/>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472204</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Show Low</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ADA Meadow Trail Phase II</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133,952.00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8,096.78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$ 142,048.78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5"/>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472205</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Arizona Historical Society</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Pioneer Museum Trail</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70,058.00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4,234.68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74,292.68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6"/>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472206</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Verde Valley Archeological Center</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Native American Heritage Trail Improvements</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150,000.00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9,066.81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$ 159,066.81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7"/>
                  </a:ext>
                </a:extLst>
              </a:tr>
              <a:tr h="175150">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Total</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696,010.00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20,672.32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$ 716,682.32 </a:t>
                      </a:r>
                      <a:endParaRPr sz="900" b="1"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8"/>
                  </a:ext>
                </a:extLst>
              </a:tr>
              <a:tr h="175150">
                <a:tc gridSpan="2">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Non-Motorized Diverse</a:t>
                      </a:r>
                      <a:endParaRPr sz="900" b="1" i="0" u="none" strike="noStrike" cap="none">
                        <a:solidFill>
                          <a:srgbClr val="000000"/>
                        </a:solidFill>
                        <a:latin typeface="Times"/>
                        <a:ea typeface="Times"/>
                        <a:cs typeface="Times"/>
                        <a:sym typeface="Times"/>
                      </a:endParaRPr>
                    </a:p>
                  </a:txBody>
                  <a:tcPr marL="7275" marR="7275" marT="7275" marB="0" anchor="b"/>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09"/>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472207</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Arizona Trail Association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Passage 21 Trail Maintenance</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48,000.00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2,901.38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50,901.38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0"/>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472208</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Arizona Trail Association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Passage 4 Temporal Gulch</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149,990.00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9,066.20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$ 159,056.20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1"/>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472209</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Apache Junction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Silly Mountain</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82,000.00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4,956.52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86,956.52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2"/>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472210</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Kingman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White Cliffs Wagon Wheel Phase II</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144,310.00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8,722.87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$ 153,032.87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3"/>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472211</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Scottsdale</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McDowell Sonoran Preserve Trail</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47,300.00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2,859.07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50,159.07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4"/>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472212</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Sierra Vista</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Garden Canyon Trail</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150,000.00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9,066.81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$ 159,066.81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5"/>
                  </a:ext>
                </a:extLst>
              </a:tr>
              <a:tr h="175150">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Total</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621,600.00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37,572.85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a:t> $ 659,172.85 </a:t>
                      </a:r>
                      <a:endParaRPr sz="900" b="1"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6"/>
                  </a:ext>
                </a:extLst>
              </a:tr>
              <a:tr h="175150">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txBody>
                  <a:tcPr marL="7275" marR="7275" marT="7275" marB="0" anchor="b"/>
                </a:tc>
                <a:extLst>
                  <a:ext uri="{0D108BD9-81ED-4DB2-BD59-A6C34878D82A}">
                    <a16:rowId xmlns:a16="http://schemas.microsoft.com/office/drawing/2014/main" val="10017"/>
                  </a:ext>
                </a:extLst>
              </a:tr>
              <a:tr h="175150">
                <a:tc gridSpan="2">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Safety and Education</a:t>
                      </a:r>
                      <a:endParaRPr sz="900" b="1" i="0" u="none" strike="noStrike" cap="none">
                        <a:solidFill>
                          <a:srgbClr val="000000"/>
                        </a:solidFill>
                        <a:latin typeface="Times"/>
                        <a:ea typeface="Times"/>
                        <a:cs typeface="Times"/>
                        <a:sym typeface="Times"/>
                      </a:endParaRPr>
                    </a:p>
                  </a:txBody>
                  <a:tcPr marL="7275" marR="7275" marT="7275" marB="0" anchor="b"/>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8"/>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472216</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Flagstaff Trails Initiative</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Etiquette and Stewardship Campaign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$9,065.00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547.94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9,612.94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19"/>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472217</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Verde Valley Wheel Fun</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Coordinator Position</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$10,000.00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14,000.00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24,000.00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0"/>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472218</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Apache-Sitgreaves National Forest</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Volunteer Support Project</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$9,996.00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604.21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10,600.21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1"/>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472219</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Camp Verde</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Urban Upland Trail Guide</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$7,500.00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453.34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7,953.34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2"/>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472220</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Verde Search and Rescue</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Bike Unit Safety Training</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$900.00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54.40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954.40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3"/>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472221</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Verde Valley Cyclists Coalition</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Trailhead Map Replacement</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$10,000.00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604.45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10,604.45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4"/>
                  </a:ext>
                </a:extLst>
              </a:tr>
              <a:tr h="186075">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472222</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Tucson Audubon Society</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Cuckoo Corridor Trail Signage</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$3,185.00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192.52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3,377.52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5"/>
                  </a:ext>
                </a:extLst>
              </a:tr>
              <a:tr h="175150">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472223</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Legends of Superior Trails</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LOST Trailer, Tools and Training</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u="none" strike="noStrike" cap="none"/>
                        <a:t>$7,498.00 </a:t>
                      </a:r>
                      <a:endParaRPr sz="900" b="0" i="0" u="none" strike="noStrike" cap="none">
                        <a:solidFill>
                          <a:srgbClr val="000000"/>
                        </a:solidFill>
                        <a:latin typeface="Times"/>
                        <a:ea typeface="Times"/>
                        <a:cs typeface="Times"/>
                        <a:sym typeface="Times"/>
                      </a:endParaRPr>
                    </a:p>
                  </a:txBody>
                  <a:tcPr marL="7275" marR="7275" marT="7275" marB="0" anchor="ctr"/>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453.22 </a:t>
                      </a: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u="none" strike="noStrike" cap="none"/>
                        <a:t> $     7,951.22 </a:t>
                      </a:r>
                      <a:endParaRPr sz="900" b="0" i="0" u="none" strike="noStrike" cap="none">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6"/>
                  </a:ext>
                </a:extLst>
              </a:tr>
              <a:tr h="175150">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Times"/>
                        <a:ea typeface="Times"/>
                        <a:cs typeface="Times"/>
                        <a:sym typeface="Times"/>
                      </a:endParaRPr>
                    </a:p>
                  </a:txBody>
                  <a:tcPr marL="7275" marR="7275" marT="7275" marB="0" anchor="b"/>
                </a:tc>
                <a:tc>
                  <a:txBody>
                    <a:bodyPr/>
                    <a:lstStyle/>
                    <a:p>
                      <a:pPr marL="0" marR="0" lvl="0" indent="0" algn="ctr" rtl="0">
                        <a:lnSpc>
                          <a:spcPct val="100000"/>
                        </a:lnSpc>
                        <a:spcBef>
                          <a:spcPts val="0"/>
                        </a:spcBef>
                        <a:spcAft>
                          <a:spcPts val="0"/>
                        </a:spcAft>
                        <a:buClr>
                          <a:srgbClr val="000000"/>
                        </a:buClr>
                        <a:buSzPts val="900"/>
                        <a:buFont typeface="Arial"/>
                        <a:buNone/>
                      </a:pPr>
                      <a:r>
                        <a:rPr lang="en-US" sz="900" b="1" u="none" strike="noStrike" cap="none"/>
                        <a:t>Total</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b="1" u="none" strike="noStrike" cap="none"/>
                        <a:t>$58,144.00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r" rtl="0">
                        <a:lnSpc>
                          <a:spcPct val="100000"/>
                        </a:lnSpc>
                        <a:spcBef>
                          <a:spcPts val="0"/>
                        </a:spcBef>
                        <a:spcAft>
                          <a:spcPts val="0"/>
                        </a:spcAft>
                        <a:buClr>
                          <a:srgbClr val="000000"/>
                        </a:buClr>
                        <a:buSzPts val="900"/>
                        <a:buFont typeface="Arial"/>
                        <a:buNone/>
                      </a:pPr>
                      <a:r>
                        <a:rPr lang="en-US" sz="900" b="1" u="none" strike="noStrike" cap="none"/>
                        <a:t>$16,456.86 </a:t>
                      </a:r>
                      <a:endParaRPr sz="900" b="1" i="0" u="none" strike="noStrike" cap="none">
                        <a:solidFill>
                          <a:srgbClr val="000000"/>
                        </a:solidFill>
                        <a:latin typeface="Times"/>
                        <a:ea typeface="Times"/>
                        <a:cs typeface="Times"/>
                        <a:sym typeface="Times"/>
                      </a:endParaRPr>
                    </a:p>
                  </a:txBody>
                  <a:tcPr marL="7275" marR="7275" marT="7275" marB="0" anchor="b"/>
                </a:tc>
                <a:tc>
                  <a:txBody>
                    <a:bodyPr/>
                    <a:lstStyle/>
                    <a:p>
                      <a:pPr marL="0" marR="0" lvl="0" indent="0" algn="l" rtl="0">
                        <a:lnSpc>
                          <a:spcPct val="100000"/>
                        </a:lnSpc>
                        <a:spcBef>
                          <a:spcPts val="0"/>
                        </a:spcBef>
                        <a:spcAft>
                          <a:spcPts val="0"/>
                        </a:spcAft>
                        <a:buClr>
                          <a:srgbClr val="000000"/>
                        </a:buClr>
                        <a:buSzPts val="900"/>
                        <a:buFont typeface="Arial"/>
                        <a:buNone/>
                      </a:pPr>
                      <a:r>
                        <a:rPr lang="en-US" sz="900" b="1" u="none" strike="noStrike" cap="none" dirty="0"/>
                        <a:t> $   74,600.86 </a:t>
                      </a:r>
                      <a:endParaRPr sz="900" b="1" i="0" u="none" strike="noStrike" cap="none" dirty="0">
                        <a:solidFill>
                          <a:srgbClr val="000000"/>
                        </a:solidFill>
                        <a:latin typeface="Times"/>
                        <a:ea typeface="Times"/>
                        <a:cs typeface="Times"/>
                        <a:sym typeface="Times"/>
                      </a:endParaRPr>
                    </a:p>
                  </a:txBody>
                  <a:tcPr marL="7275" marR="7275" marT="7275" marB="0" anchor="b"/>
                </a:tc>
                <a:extLst>
                  <a:ext uri="{0D108BD9-81ED-4DB2-BD59-A6C34878D82A}">
                    <a16:rowId xmlns:a16="http://schemas.microsoft.com/office/drawing/2014/main" val="10027"/>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7"/>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366" name="Google Shape;366;p7"/>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67" name="Google Shape;367;p7"/>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68" name="Google Shape;368;p7"/>
          <p:cNvPicPr preferRelativeResize="0"/>
          <p:nvPr/>
        </p:nvPicPr>
        <p:blipFill rotWithShape="1">
          <a:blip r:embed="rId5">
            <a:alphaModFix/>
          </a:blip>
          <a:srcRect/>
          <a:stretch/>
        </p:blipFill>
        <p:spPr>
          <a:xfrm>
            <a:off x="1131887" y="890878"/>
            <a:ext cx="6858000" cy="5029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7"/>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374" name="Google Shape;374;p17"/>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75" name="Google Shape;375;p17"/>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76" name="Google Shape;376;p17"/>
          <p:cNvPicPr preferRelativeResize="0"/>
          <p:nvPr/>
        </p:nvPicPr>
        <p:blipFill rotWithShape="1">
          <a:blip r:embed="rId5">
            <a:alphaModFix/>
          </a:blip>
          <a:srcRect/>
          <a:stretch/>
        </p:blipFill>
        <p:spPr>
          <a:xfrm>
            <a:off x="1131887" y="924455"/>
            <a:ext cx="6858000" cy="502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8"/>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382" name="Google Shape;382;p8"/>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83" name="Google Shape;383;p8"/>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84" name="Google Shape;384;p8"/>
          <p:cNvPicPr preferRelativeResize="0"/>
          <p:nvPr/>
        </p:nvPicPr>
        <p:blipFill rotWithShape="1">
          <a:blip r:embed="rId3">
            <a:alphaModFix amt="25000"/>
          </a:blip>
          <a:srcRect/>
          <a:stretch/>
        </p:blipFill>
        <p:spPr>
          <a:xfrm>
            <a:off x="-11113" y="0"/>
            <a:ext cx="9144000" cy="6858000"/>
          </a:xfrm>
          <a:prstGeom prst="rect">
            <a:avLst/>
          </a:prstGeom>
          <a:noFill/>
          <a:ln>
            <a:noFill/>
          </a:ln>
        </p:spPr>
      </p:pic>
      <p:pic>
        <p:nvPicPr>
          <p:cNvPr id="385" name="Google Shape;385;p8" descr="A picture containing outdoor, tree, plant&#10;&#10;Description automatically generated"/>
          <p:cNvPicPr preferRelativeResize="0"/>
          <p:nvPr/>
        </p:nvPicPr>
        <p:blipFill rotWithShape="1">
          <a:blip r:embed="rId5">
            <a:alphaModFix/>
          </a:blip>
          <a:srcRect/>
          <a:stretch/>
        </p:blipFill>
        <p:spPr>
          <a:xfrm rot="5400000">
            <a:off x="1848831" y="801382"/>
            <a:ext cx="5486400" cy="5486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gde4b2134fd_1_0"/>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391" name="Google Shape;391;gde4b2134fd_1_0"/>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392" name="Google Shape;392;gde4b2134fd_1_0"/>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93" name="Google Shape;393;gde4b2134fd_1_0"/>
          <p:cNvPicPr preferRelativeResize="0"/>
          <p:nvPr/>
        </p:nvPicPr>
        <p:blipFill rotWithShape="1">
          <a:blip r:embed="rId5">
            <a:alphaModFix/>
          </a:blip>
          <a:srcRect/>
          <a:stretch/>
        </p:blipFill>
        <p:spPr>
          <a:xfrm>
            <a:off x="-11125" y="759577"/>
            <a:ext cx="8766250" cy="66575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E3F938-2400-FC42-9C15-0D36331A32A6}"/>
              </a:ext>
            </a:extLst>
          </p:cNvPr>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6600"/>
              </a:solidFill>
            </a:endParaRPr>
          </a:p>
        </p:txBody>
      </p:sp>
      <p:sp>
        <p:nvSpPr>
          <p:cNvPr id="13" name="TextBox 12"/>
          <p:cNvSpPr txBox="1"/>
          <p:nvPr/>
        </p:nvSpPr>
        <p:spPr>
          <a:xfrm>
            <a:off x="173214" y="1422346"/>
            <a:ext cx="7928623" cy="3370153"/>
          </a:xfrm>
          <a:prstGeom prst="rect">
            <a:avLst/>
          </a:prstGeom>
          <a:noFill/>
        </p:spPr>
        <p:txBody>
          <a:bodyPr wrap="square" numCol="1" rtlCol="0" anchor="ctr" anchorCtr="0">
            <a:spAutoFit/>
          </a:bodyPr>
          <a:lstStyle/>
          <a:p>
            <a:pPr>
              <a:spcAft>
                <a:spcPts val="600"/>
              </a:spcAft>
            </a:pPr>
            <a:r>
              <a:rPr lang="en-US" sz="4000" b="1" dirty="0">
                <a:ea typeface="Times" charset="0"/>
                <a:cs typeface="Times" charset="0"/>
              </a:rPr>
              <a:t>Member Roll Call</a:t>
            </a:r>
            <a:endParaRPr lang="en-US" sz="2800" b="1" dirty="0">
              <a:ea typeface="Times" charset="0"/>
              <a:cs typeface="Times" charset="0"/>
            </a:endParaRPr>
          </a:p>
          <a:p>
            <a:pPr marL="342900" indent="-342900">
              <a:defRPr/>
            </a:pPr>
            <a:r>
              <a:rPr lang="en-US" sz="2800" dirty="0"/>
              <a:t>Dale Larsen (Chair)</a:t>
            </a:r>
          </a:p>
          <a:p>
            <a:pPr marL="342900" indent="-342900">
              <a:defRPr/>
            </a:pPr>
            <a:r>
              <a:rPr lang="en-US" sz="2800" dirty="0"/>
              <a:t>John Sefton (Vice-Chair)</a:t>
            </a:r>
          </a:p>
          <a:p>
            <a:pPr marL="342900" indent="-342900">
              <a:defRPr/>
            </a:pPr>
            <a:r>
              <a:rPr lang="en-US" sz="2800" dirty="0"/>
              <a:t>Lisa Atkins</a:t>
            </a:r>
          </a:p>
          <a:p>
            <a:pPr marL="342900" indent="-342900">
              <a:defRPr/>
            </a:pPr>
            <a:r>
              <a:rPr lang="en-US" sz="2800" dirty="0"/>
              <a:t>Jeffrey Buchanan</a:t>
            </a:r>
          </a:p>
          <a:p>
            <a:pPr marL="342900" indent="-342900">
              <a:defRPr/>
            </a:pPr>
            <a:r>
              <a:rPr lang="en-US" sz="2800" dirty="0"/>
              <a:t>Debbie Johnson</a:t>
            </a:r>
          </a:p>
          <a:p>
            <a:pPr marL="342900" indent="-342900">
              <a:defRPr/>
            </a:pPr>
            <a:r>
              <a:rPr lang="en-US" sz="2800" dirty="0">
                <a:ea typeface="Times" charset="0"/>
                <a:cs typeface="Times" charset="0"/>
              </a:rPr>
              <a:t>Terri Palmberg</a:t>
            </a:r>
            <a:endParaRPr lang="en-US" sz="4000" b="1" dirty="0">
              <a:ea typeface="Times" charset="0"/>
              <a:cs typeface="Times" charset="0"/>
            </a:endParaRPr>
          </a:p>
        </p:txBody>
      </p:sp>
      <p:sp>
        <p:nvSpPr>
          <p:cNvPr id="9" name="TextBox 8">
            <a:extLst>
              <a:ext uri="{FF2B5EF4-FFF2-40B4-BE49-F238E27FC236}">
                <a16:creationId xmlns:a16="http://schemas.microsoft.com/office/drawing/2014/main" id="{183A3352-C970-994D-AAB1-ED7B72A9FD83}"/>
              </a:ext>
            </a:extLst>
          </p:cNvPr>
          <p:cNvSpPr txBox="1"/>
          <p:nvPr/>
        </p:nvSpPr>
        <p:spPr>
          <a:xfrm>
            <a:off x="2658317" y="80231"/>
            <a:ext cx="3827365" cy="584775"/>
          </a:xfrm>
          <a:prstGeom prst="rect">
            <a:avLst/>
          </a:prstGeom>
          <a:noFill/>
        </p:spPr>
        <p:txBody>
          <a:bodyPr wrap="square" numCol="1" rtlCol="0">
            <a:spAutoFit/>
          </a:bodyPr>
          <a:lstStyle/>
          <a:p>
            <a:pPr marL="804863" indent="-804863" algn="ctr"/>
            <a:r>
              <a:rPr lang="en-US" sz="3200" b="1" dirty="0">
                <a:solidFill>
                  <a:srgbClr val="FFFFFF"/>
                </a:solidFill>
              </a:rPr>
              <a:t>AGENDA – C</a:t>
            </a:r>
            <a:endParaRPr lang="en-US" sz="2000" baseline="30000" dirty="0"/>
          </a:p>
        </p:txBody>
      </p:sp>
      <p:pic>
        <p:nvPicPr>
          <p:cNvPr id="10" name="Picture 9">
            <a:extLst>
              <a:ext uri="{FF2B5EF4-FFF2-40B4-BE49-F238E27FC236}">
                <a16:creationId xmlns:a16="http://schemas.microsoft.com/office/drawing/2014/main" id="{A2377018-CC6F-B549-94E4-A028DDEAB5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499867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9"/>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399" name="Google Shape;399;p9"/>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00" name="Google Shape;400;p9"/>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01" name="Google Shape;401;p9"/>
          <p:cNvPicPr preferRelativeResize="0"/>
          <p:nvPr/>
        </p:nvPicPr>
        <p:blipFill rotWithShape="1">
          <a:blip r:embed="rId5">
            <a:alphaModFix/>
          </a:blip>
          <a:srcRect/>
          <a:stretch/>
        </p:blipFill>
        <p:spPr>
          <a:xfrm>
            <a:off x="2286000" y="902639"/>
            <a:ext cx="4572000" cy="548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3"/>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407" name="Google Shape;407;p13"/>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08" name="Google Shape;408;p13"/>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09" name="Google Shape;409;p13"/>
          <p:cNvPicPr preferRelativeResize="0"/>
          <p:nvPr/>
        </p:nvPicPr>
        <p:blipFill rotWithShape="1">
          <a:blip r:embed="rId5">
            <a:alphaModFix/>
          </a:blip>
          <a:srcRect/>
          <a:stretch/>
        </p:blipFill>
        <p:spPr>
          <a:xfrm>
            <a:off x="2274887" y="902639"/>
            <a:ext cx="4572000" cy="5486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15"/>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415" name="Google Shape;415;p15"/>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16" name="Google Shape;416;p15"/>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17" name="Google Shape;417;p15"/>
          <p:cNvPicPr preferRelativeResize="0"/>
          <p:nvPr/>
        </p:nvPicPr>
        <p:blipFill rotWithShape="1">
          <a:blip r:embed="rId5">
            <a:alphaModFix/>
          </a:blip>
          <a:srcRect/>
          <a:stretch/>
        </p:blipFill>
        <p:spPr>
          <a:xfrm>
            <a:off x="1131887" y="890877"/>
            <a:ext cx="6858000" cy="5029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25"/>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423" name="Google Shape;423;p25"/>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24" name="Google Shape;424;p25"/>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25" name="Google Shape;425;p25"/>
          <p:cNvPicPr preferRelativeResize="0"/>
          <p:nvPr/>
        </p:nvPicPr>
        <p:blipFill rotWithShape="1">
          <a:blip r:embed="rId5">
            <a:alphaModFix/>
          </a:blip>
          <a:srcRect/>
          <a:stretch/>
        </p:blipFill>
        <p:spPr>
          <a:xfrm>
            <a:off x="2274887" y="902639"/>
            <a:ext cx="4572000" cy="5486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26"/>
          <p:cNvPicPr preferRelativeResize="0"/>
          <p:nvPr/>
        </p:nvPicPr>
        <p:blipFill rotWithShape="1">
          <a:blip r:embed="rId3">
            <a:alphaModFix amt="25000"/>
          </a:blip>
          <a:srcRect/>
          <a:stretch/>
        </p:blipFill>
        <p:spPr>
          <a:xfrm>
            <a:off x="0" y="0"/>
            <a:ext cx="9144000" cy="6858001"/>
          </a:xfrm>
          <a:prstGeom prst="rect">
            <a:avLst/>
          </a:prstGeom>
          <a:noFill/>
          <a:ln>
            <a:noFill/>
          </a:ln>
        </p:spPr>
      </p:pic>
      <p:sp>
        <p:nvSpPr>
          <p:cNvPr id="431" name="Google Shape;431;p26"/>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32" name="Google Shape;432;p26"/>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33" name="Google Shape;433;p26"/>
          <p:cNvPicPr preferRelativeResize="0"/>
          <p:nvPr/>
        </p:nvPicPr>
        <p:blipFill rotWithShape="1">
          <a:blip r:embed="rId5">
            <a:alphaModFix/>
          </a:blip>
          <a:srcRect/>
          <a:stretch/>
        </p:blipFill>
        <p:spPr>
          <a:xfrm>
            <a:off x="1131887" y="890877"/>
            <a:ext cx="6858000" cy="5029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9"/>
          <p:cNvPicPr preferRelativeResize="0"/>
          <p:nvPr/>
        </p:nvPicPr>
        <p:blipFill rotWithShape="1">
          <a:blip r:embed="rId3">
            <a:alphaModFix amt="25000"/>
          </a:blip>
          <a:srcRect/>
          <a:stretch/>
        </p:blipFill>
        <p:spPr>
          <a:xfrm>
            <a:off x="1" y="4722"/>
            <a:ext cx="9132886" cy="6853278"/>
          </a:xfrm>
          <a:prstGeom prst="rect">
            <a:avLst/>
          </a:prstGeom>
          <a:noFill/>
          <a:ln>
            <a:noFill/>
          </a:ln>
        </p:spPr>
      </p:pic>
      <p:sp>
        <p:nvSpPr>
          <p:cNvPr id="439" name="Google Shape;439;p19"/>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a:t>
            </a:r>
            <a:endParaRPr sz="1400" b="0" i="0" u="none" strike="noStrike" cap="none">
              <a:solidFill>
                <a:srgbClr val="000000"/>
              </a:solidFill>
              <a:latin typeface="Arial"/>
              <a:ea typeface="Arial"/>
              <a:cs typeface="Arial"/>
              <a:sym typeface="Arial"/>
            </a:endParaRPr>
          </a:p>
        </p:txBody>
      </p:sp>
      <p:pic>
        <p:nvPicPr>
          <p:cNvPr id="440" name="Google Shape;440;p19"/>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41" name="Google Shape;441;p19"/>
          <p:cNvPicPr preferRelativeResize="0"/>
          <p:nvPr/>
        </p:nvPicPr>
        <p:blipFill rotWithShape="1">
          <a:blip r:embed="rId5">
            <a:alphaModFix/>
          </a:blip>
          <a:srcRect/>
          <a:stretch/>
        </p:blipFill>
        <p:spPr>
          <a:xfrm>
            <a:off x="186300" y="903587"/>
            <a:ext cx="8771400" cy="677789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gde719519b5_0_0"/>
          <p:cNvPicPr preferRelativeResize="0"/>
          <p:nvPr/>
        </p:nvPicPr>
        <p:blipFill rotWithShape="1">
          <a:blip r:embed="rId3">
            <a:alphaModFix amt="25000"/>
          </a:blip>
          <a:srcRect/>
          <a:stretch/>
        </p:blipFill>
        <p:spPr>
          <a:xfrm>
            <a:off x="1" y="4722"/>
            <a:ext cx="9132888" cy="6853277"/>
          </a:xfrm>
          <a:prstGeom prst="rect">
            <a:avLst/>
          </a:prstGeom>
          <a:noFill/>
          <a:ln>
            <a:noFill/>
          </a:ln>
        </p:spPr>
      </p:pic>
      <p:sp>
        <p:nvSpPr>
          <p:cNvPr id="447" name="Google Shape;447;gde719519b5_0_0"/>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a:t>
            </a:r>
            <a:endParaRPr sz="1400" b="0" i="0" u="none" strike="noStrike" cap="none">
              <a:solidFill>
                <a:srgbClr val="000000"/>
              </a:solidFill>
              <a:latin typeface="Arial"/>
              <a:ea typeface="Arial"/>
              <a:cs typeface="Arial"/>
              <a:sym typeface="Arial"/>
            </a:endParaRPr>
          </a:p>
        </p:txBody>
      </p:sp>
      <p:pic>
        <p:nvPicPr>
          <p:cNvPr id="448" name="Google Shape;448;gde719519b5_0_0"/>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49" name="Google Shape;449;gde719519b5_0_0"/>
          <p:cNvPicPr preferRelativeResize="0"/>
          <p:nvPr/>
        </p:nvPicPr>
        <p:blipFill rotWithShape="1">
          <a:blip r:embed="rId5">
            <a:alphaModFix/>
          </a:blip>
          <a:srcRect r="1183"/>
          <a:stretch/>
        </p:blipFill>
        <p:spPr>
          <a:xfrm rot="10800000">
            <a:off x="1143000" y="1019106"/>
            <a:ext cx="6858000" cy="5029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24"/>
          <p:cNvPicPr preferRelativeResize="0"/>
          <p:nvPr/>
        </p:nvPicPr>
        <p:blipFill rotWithShape="1">
          <a:blip r:embed="rId3">
            <a:alphaModFix amt="25000"/>
          </a:blip>
          <a:srcRect/>
          <a:stretch/>
        </p:blipFill>
        <p:spPr>
          <a:xfrm>
            <a:off x="0" y="8021"/>
            <a:ext cx="9144000" cy="6841958"/>
          </a:xfrm>
          <a:prstGeom prst="rect">
            <a:avLst/>
          </a:prstGeom>
          <a:noFill/>
          <a:ln>
            <a:noFill/>
          </a:ln>
        </p:spPr>
      </p:pic>
      <p:sp>
        <p:nvSpPr>
          <p:cNvPr id="455" name="Google Shape;455;p24"/>
          <p:cNvSpPr/>
          <p:nvPr/>
        </p:nvSpPr>
        <p:spPr>
          <a:xfrm>
            <a:off x="0" y="8021"/>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a:t>
            </a:r>
            <a:endParaRPr sz="1400" b="0" i="0" u="none" strike="noStrike" cap="none">
              <a:solidFill>
                <a:srgbClr val="000000"/>
              </a:solidFill>
              <a:latin typeface="Arial"/>
              <a:ea typeface="Arial"/>
              <a:cs typeface="Arial"/>
              <a:sym typeface="Arial"/>
            </a:endParaRPr>
          </a:p>
        </p:txBody>
      </p:sp>
      <p:pic>
        <p:nvPicPr>
          <p:cNvPr id="456" name="Google Shape;456;p24"/>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57" name="Google Shape;457;p24"/>
          <p:cNvPicPr preferRelativeResize="0"/>
          <p:nvPr/>
        </p:nvPicPr>
        <p:blipFill rotWithShape="1">
          <a:blip r:embed="rId5">
            <a:alphaModFix/>
          </a:blip>
          <a:srcRect/>
          <a:stretch/>
        </p:blipFill>
        <p:spPr>
          <a:xfrm>
            <a:off x="1143000" y="898899"/>
            <a:ext cx="6858000" cy="5029200"/>
          </a:xfrm>
          <a:prstGeom prst="rect">
            <a:avLst/>
          </a:prstGeom>
          <a:solidFill>
            <a:schemeClr val="lt1"/>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2"/>
          <p:cNvPicPr preferRelativeResize="0"/>
          <p:nvPr/>
        </p:nvPicPr>
        <p:blipFill rotWithShape="1">
          <a:blip r:embed="rId3">
            <a:alphaModFix amt="25000"/>
          </a:blip>
          <a:srcRect/>
          <a:stretch/>
        </p:blipFill>
        <p:spPr>
          <a:xfrm>
            <a:off x="0" y="1"/>
            <a:ext cx="9121777" cy="6858000"/>
          </a:xfrm>
          <a:prstGeom prst="rect">
            <a:avLst/>
          </a:prstGeom>
          <a:noFill/>
          <a:ln>
            <a:noFill/>
          </a:ln>
        </p:spPr>
      </p:pic>
      <p:sp>
        <p:nvSpPr>
          <p:cNvPr id="463" name="Google Shape;463;p22"/>
          <p:cNvSpPr/>
          <p:nvPr/>
        </p:nvSpPr>
        <p:spPr>
          <a:xfrm>
            <a:off x="11112" y="20111"/>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64" name="Google Shape;464;p22"/>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6" name="Google Shape;462;p22">
            <a:extLst>
              <a:ext uri="{FF2B5EF4-FFF2-40B4-BE49-F238E27FC236}">
                <a16:creationId xmlns:a16="http://schemas.microsoft.com/office/drawing/2014/main" id="{627504C1-D120-6545-AC18-29DBE34AFFA1}"/>
              </a:ext>
            </a:extLst>
          </p:cNvPr>
          <p:cNvPicPr preferRelativeResize="0"/>
          <p:nvPr/>
        </p:nvPicPr>
        <p:blipFill rotWithShape="1">
          <a:blip r:embed="rId3">
            <a:alphaModFix amt="25000"/>
          </a:blip>
          <a:srcRect/>
          <a:stretch/>
        </p:blipFill>
        <p:spPr>
          <a:xfrm>
            <a:off x="0" y="20111"/>
            <a:ext cx="9121777" cy="6858000"/>
          </a:xfrm>
          <a:prstGeom prst="rect">
            <a:avLst/>
          </a:prstGeom>
          <a:noFill/>
          <a:ln>
            <a:noFill/>
          </a:ln>
        </p:spPr>
      </p:pic>
      <p:pic>
        <p:nvPicPr>
          <p:cNvPr id="7" name="Picture 6">
            <a:extLst>
              <a:ext uri="{FF2B5EF4-FFF2-40B4-BE49-F238E27FC236}">
                <a16:creationId xmlns:a16="http://schemas.microsoft.com/office/drawing/2014/main" id="{AB992979-BD87-4849-A911-F64BEF99D401}"/>
              </a:ext>
            </a:extLst>
          </p:cNvPr>
          <p:cNvPicPr>
            <a:picLocks noChangeAspect="1"/>
          </p:cNvPicPr>
          <p:nvPr/>
        </p:nvPicPr>
        <p:blipFill>
          <a:blip r:embed="rId5"/>
          <a:stretch>
            <a:fillRect/>
          </a:stretch>
        </p:blipFill>
        <p:spPr>
          <a:xfrm>
            <a:off x="1188812" y="790177"/>
            <a:ext cx="6987625" cy="539952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60"/>
          <p:cNvPicPr preferRelativeResize="0"/>
          <p:nvPr/>
        </p:nvPicPr>
        <p:blipFill rotWithShape="1">
          <a:blip r:embed="rId3">
            <a:alphaModFix amt="25000"/>
          </a:blip>
          <a:srcRect/>
          <a:stretch/>
        </p:blipFill>
        <p:spPr>
          <a:xfrm>
            <a:off x="15499" y="9785"/>
            <a:ext cx="9113001" cy="6838429"/>
          </a:xfrm>
          <a:prstGeom prst="rect">
            <a:avLst/>
          </a:prstGeom>
          <a:noFill/>
          <a:ln>
            <a:noFill/>
          </a:ln>
        </p:spPr>
      </p:pic>
      <p:sp>
        <p:nvSpPr>
          <p:cNvPr id="471" name="Google Shape;471;p60"/>
          <p:cNvSpPr/>
          <p:nvPr/>
        </p:nvSpPr>
        <p:spPr>
          <a:xfrm>
            <a:off x="15499" y="9785"/>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72" name="Google Shape;472;p60"/>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73" name="Google Shape;473;p60"/>
          <p:cNvPicPr preferRelativeResize="0"/>
          <p:nvPr/>
        </p:nvPicPr>
        <p:blipFill rotWithShape="1">
          <a:blip r:embed="rId5">
            <a:alphaModFix/>
          </a:blip>
          <a:srcRect/>
          <a:stretch/>
        </p:blipFill>
        <p:spPr>
          <a:xfrm>
            <a:off x="2142234" y="709900"/>
            <a:ext cx="4859529" cy="5924289"/>
          </a:xfrm>
          <a:prstGeom prst="rect">
            <a:avLst/>
          </a:prstGeom>
          <a:solidFill>
            <a:schemeClr val="lt1"/>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E9CA6-D87C-274E-A0A7-151D450DAD57}"/>
              </a:ext>
            </a:extLst>
          </p:cNvPr>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solidFill>
                <a:srgbClr val="FF6600"/>
              </a:solidFill>
            </a:endParaRPr>
          </a:p>
        </p:txBody>
      </p:sp>
      <p:sp>
        <p:nvSpPr>
          <p:cNvPr id="9" name="TextBox 8">
            <a:extLst>
              <a:ext uri="{FF2B5EF4-FFF2-40B4-BE49-F238E27FC236}">
                <a16:creationId xmlns:a16="http://schemas.microsoft.com/office/drawing/2014/main" id="{183A3352-C970-994D-AAB1-ED7B72A9FD83}"/>
              </a:ext>
            </a:extLst>
          </p:cNvPr>
          <p:cNvSpPr txBox="1"/>
          <p:nvPr/>
        </p:nvSpPr>
        <p:spPr>
          <a:xfrm>
            <a:off x="2658317" y="49453"/>
            <a:ext cx="3827365" cy="584775"/>
          </a:xfrm>
          <a:prstGeom prst="rect">
            <a:avLst/>
          </a:prstGeom>
          <a:noFill/>
        </p:spPr>
        <p:txBody>
          <a:bodyPr wrap="square" numCol="1" rtlCol="0">
            <a:spAutoFit/>
          </a:bodyPr>
          <a:lstStyle/>
          <a:p>
            <a:pPr marL="804863" indent="-804863" algn="ctr"/>
            <a:r>
              <a:rPr lang="en-US" sz="3200" b="1" dirty="0">
                <a:solidFill>
                  <a:srgbClr val="FFFFFF"/>
                </a:solidFill>
              </a:rPr>
              <a:t>AGENDA – C</a:t>
            </a:r>
            <a:endParaRPr lang="en-US" sz="2000" baseline="30000" dirty="0"/>
          </a:p>
        </p:txBody>
      </p:sp>
      <p:pic>
        <p:nvPicPr>
          <p:cNvPr id="10" name="Picture 9">
            <a:extLst>
              <a:ext uri="{FF2B5EF4-FFF2-40B4-BE49-F238E27FC236}">
                <a16:creationId xmlns:a16="http://schemas.microsoft.com/office/drawing/2014/main" id="{A2377018-CC6F-B549-94E4-A028DDEAB5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11" name="TextBox 10">
            <a:extLst>
              <a:ext uri="{FF2B5EF4-FFF2-40B4-BE49-F238E27FC236}">
                <a16:creationId xmlns:a16="http://schemas.microsoft.com/office/drawing/2014/main" id="{884CEBC5-723B-3541-ABE2-217D1F61C641}"/>
              </a:ext>
            </a:extLst>
          </p:cNvPr>
          <p:cNvSpPr txBox="1"/>
          <p:nvPr/>
        </p:nvSpPr>
        <p:spPr>
          <a:xfrm>
            <a:off x="173214" y="733135"/>
            <a:ext cx="8970786" cy="3939540"/>
          </a:xfrm>
          <a:prstGeom prst="rect">
            <a:avLst/>
          </a:prstGeom>
          <a:noFill/>
        </p:spPr>
        <p:txBody>
          <a:bodyPr wrap="square" numCol="1" rtlCol="0">
            <a:spAutoFit/>
          </a:bodyPr>
          <a:lstStyle/>
          <a:p>
            <a:r>
              <a:rPr lang="en-US" sz="4000" b="1" dirty="0"/>
              <a:t>Mission Statement</a:t>
            </a:r>
          </a:p>
          <a:p>
            <a:r>
              <a:rPr lang="en-US" sz="3200" dirty="0"/>
              <a:t>“As Board members we are gathered today to be the stewards and voice of the Arizona State Parks and its Mission Statement to manage and conserve Arizona’s natural, cultural and recreation resources for the benefit of the people, both in our parks and through our partners.”</a:t>
            </a:r>
          </a:p>
          <a:p>
            <a:endParaRPr lang="en-US" dirty="0"/>
          </a:p>
        </p:txBody>
      </p:sp>
    </p:spTree>
    <p:extLst>
      <p:ext uri="{BB962C8B-B14F-4D97-AF65-F5344CB8AC3E}">
        <p14:creationId xmlns:p14="http://schemas.microsoft.com/office/powerpoint/2010/main" val="1826912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1"/>
          <p:cNvPicPr preferRelativeResize="0"/>
          <p:nvPr/>
        </p:nvPicPr>
        <p:blipFill rotWithShape="1">
          <a:blip r:embed="rId3">
            <a:alphaModFix amt="25000"/>
          </a:blip>
          <a:srcRect/>
          <a:stretch/>
        </p:blipFill>
        <p:spPr>
          <a:xfrm>
            <a:off x="15499" y="9785"/>
            <a:ext cx="9113002" cy="6838429"/>
          </a:xfrm>
          <a:prstGeom prst="rect">
            <a:avLst/>
          </a:prstGeom>
          <a:noFill/>
          <a:ln>
            <a:noFill/>
          </a:ln>
        </p:spPr>
      </p:pic>
      <p:sp>
        <p:nvSpPr>
          <p:cNvPr id="479" name="Google Shape;479;p61"/>
          <p:cNvSpPr/>
          <p:nvPr/>
        </p:nvSpPr>
        <p:spPr>
          <a:xfrm>
            <a:off x="15499" y="9785"/>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80" name="Google Shape;480;p61"/>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3" name="Picture 2">
            <a:extLst>
              <a:ext uri="{FF2B5EF4-FFF2-40B4-BE49-F238E27FC236}">
                <a16:creationId xmlns:a16="http://schemas.microsoft.com/office/drawing/2014/main" id="{2797FD9E-2110-C745-9E3B-89E9030609FE}"/>
              </a:ext>
            </a:extLst>
          </p:cNvPr>
          <p:cNvPicPr>
            <a:picLocks noChangeAspect="1"/>
          </p:cNvPicPr>
          <p:nvPr/>
        </p:nvPicPr>
        <p:blipFill>
          <a:blip r:embed="rId5"/>
          <a:stretch>
            <a:fillRect/>
          </a:stretch>
        </p:blipFill>
        <p:spPr>
          <a:xfrm>
            <a:off x="1148316" y="861236"/>
            <a:ext cx="6847367" cy="5135525"/>
          </a:xfrm>
          <a:prstGeom prst="rect">
            <a:avLst/>
          </a:prstGeom>
        </p:spPr>
      </p:pic>
    </p:spTree>
    <p:extLst>
      <p:ext uri="{BB962C8B-B14F-4D97-AF65-F5344CB8AC3E}">
        <p14:creationId xmlns:p14="http://schemas.microsoft.com/office/powerpoint/2010/main" val="2616482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1"/>
          <p:cNvPicPr preferRelativeResize="0"/>
          <p:nvPr/>
        </p:nvPicPr>
        <p:blipFill rotWithShape="1">
          <a:blip r:embed="rId3">
            <a:alphaModFix amt="25000"/>
          </a:blip>
          <a:srcRect/>
          <a:stretch/>
        </p:blipFill>
        <p:spPr>
          <a:xfrm>
            <a:off x="15499" y="9785"/>
            <a:ext cx="9113002" cy="6838429"/>
          </a:xfrm>
          <a:prstGeom prst="rect">
            <a:avLst/>
          </a:prstGeom>
          <a:noFill/>
          <a:ln>
            <a:noFill/>
          </a:ln>
        </p:spPr>
      </p:pic>
      <p:sp>
        <p:nvSpPr>
          <p:cNvPr id="479" name="Google Shape;479;p61"/>
          <p:cNvSpPr/>
          <p:nvPr/>
        </p:nvSpPr>
        <p:spPr>
          <a:xfrm>
            <a:off x="15499" y="9785"/>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80" name="Google Shape;480;p61"/>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81" name="Google Shape;481;p61"/>
          <p:cNvPicPr preferRelativeResize="0"/>
          <p:nvPr/>
        </p:nvPicPr>
        <p:blipFill rotWithShape="1">
          <a:blip r:embed="rId5">
            <a:alphaModFix/>
          </a:blip>
          <a:srcRect/>
          <a:stretch/>
        </p:blipFill>
        <p:spPr>
          <a:xfrm rot="5400000">
            <a:off x="2057400" y="12595"/>
            <a:ext cx="50292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3"/>
          <p:cNvPicPr preferRelativeResize="0"/>
          <p:nvPr/>
        </p:nvPicPr>
        <p:blipFill rotWithShape="1">
          <a:blip r:embed="rId3">
            <a:alphaModFix amt="25000"/>
          </a:blip>
          <a:srcRect/>
          <a:stretch/>
        </p:blipFill>
        <p:spPr>
          <a:xfrm>
            <a:off x="11112" y="20111"/>
            <a:ext cx="9121776" cy="6817777"/>
          </a:xfrm>
          <a:prstGeom prst="rect">
            <a:avLst/>
          </a:prstGeom>
          <a:noFill/>
          <a:ln>
            <a:noFill/>
          </a:ln>
        </p:spPr>
      </p:pic>
      <p:sp>
        <p:nvSpPr>
          <p:cNvPr id="487" name="Google Shape;487;p63"/>
          <p:cNvSpPr/>
          <p:nvPr/>
        </p:nvSpPr>
        <p:spPr>
          <a:xfrm>
            <a:off x="11112" y="20111"/>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88" name="Google Shape;488;p63"/>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89" name="Google Shape;489;p63"/>
          <p:cNvPicPr preferRelativeResize="0"/>
          <p:nvPr/>
        </p:nvPicPr>
        <p:blipFill rotWithShape="1">
          <a:blip r:embed="rId5">
            <a:alphaModFix/>
          </a:blip>
          <a:srcRect/>
          <a:stretch/>
        </p:blipFill>
        <p:spPr>
          <a:xfrm>
            <a:off x="2286000" y="801234"/>
            <a:ext cx="4572000" cy="5486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62"/>
          <p:cNvPicPr preferRelativeResize="0"/>
          <p:nvPr/>
        </p:nvPicPr>
        <p:blipFill rotWithShape="1">
          <a:blip r:embed="rId3">
            <a:alphaModFix amt="25000"/>
          </a:blip>
          <a:srcRect/>
          <a:stretch/>
        </p:blipFill>
        <p:spPr>
          <a:xfrm>
            <a:off x="11112" y="20111"/>
            <a:ext cx="9121776" cy="6817776"/>
          </a:xfrm>
          <a:prstGeom prst="rect">
            <a:avLst/>
          </a:prstGeom>
          <a:noFill/>
          <a:ln>
            <a:noFill/>
          </a:ln>
        </p:spPr>
      </p:pic>
      <p:sp>
        <p:nvSpPr>
          <p:cNvPr id="495" name="Google Shape;495;p62"/>
          <p:cNvSpPr/>
          <p:nvPr/>
        </p:nvSpPr>
        <p:spPr>
          <a:xfrm>
            <a:off x="11112" y="20111"/>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496" name="Google Shape;496;p62"/>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497" name="Google Shape;497;p62"/>
          <p:cNvPicPr preferRelativeResize="0"/>
          <p:nvPr/>
        </p:nvPicPr>
        <p:blipFill rotWithShape="1">
          <a:blip r:embed="rId5">
            <a:alphaModFix/>
          </a:blip>
          <a:srcRect t="17264" b="27903"/>
          <a:stretch/>
        </p:blipFill>
        <p:spPr>
          <a:xfrm>
            <a:off x="1154112" y="1006868"/>
            <a:ext cx="6858000" cy="5029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0"/>
          <p:cNvPicPr preferRelativeResize="0"/>
          <p:nvPr/>
        </p:nvPicPr>
        <p:blipFill rotWithShape="1">
          <a:blip r:embed="rId3">
            <a:alphaModFix amt="25000"/>
          </a:blip>
          <a:srcRect/>
          <a:stretch/>
        </p:blipFill>
        <p:spPr>
          <a:xfrm>
            <a:off x="11112" y="20111"/>
            <a:ext cx="9121776" cy="6817776"/>
          </a:xfrm>
          <a:prstGeom prst="rect">
            <a:avLst/>
          </a:prstGeom>
          <a:noFill/>
          <a:ln>
            <a:noFill/>
          </a:ln>
        </p:spPr>
      </p:pic>
      <p:sp>
        <p:nvSpPr>
          <p:cNvPr id="503" name="Google Shape;503;p30"/>
          <p:cNvSpPr/>
          <p:nvPr/>
        </p:nvSpPr>
        <p:spPr>
          <a:xfrm>
            <a:off x="11112" y="20111"/>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D8 </a:t>
            </a:r>
            <a:endParaRPr sz="1400" b="0" i="0" u="none" strike="noStrike" cap="none">
              <a:solidFill>
                <a:srgbClr val="000000"/>
              </a:solidFill>
              <a:latin typeface="Arial"/>
              <a:ea typeface="Arial"/>
              <a:cs typeface="Arial"/>
              <a:sym typeface="Arial"/>
            </a:endParaRPr>
          </a:p>
        </p:txBody>
      </p:sp>
      <p:pic>
        <p:nvPicPr>
          <p:cNvPr id="504" name="Google Shape;504;p30"/>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505" name="Google Shape;505;p30"/>
          <p:cNvPicPr preferRelativeResize="0"/>
          <p:nvPr/>
        </p:nvPicPr>
        <p:blipFill rotWithShape="1">
          <a:blip r:embed="rId5">
            <a:alphaModFix/>
          </a:blip>
          <a:srcRect/>
          <a:stretch/>
        </p:blipFill>
        <p:spPr>
          <a:xfrm rot="5400000">
            <a:off x="2068512" y="17758"/>
            <a:ext cx="50292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4"/>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519" name="Google Shape;519;p64"/>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D9</a:t>
            </a:r>
            <a:endParaRPr sz="1400" b="0" i="0" u="none" strike="noStrike" cap="none">
              <a:solidFill>
                <a:srgbClr val="000000"/>
              </a:solidFill>
              <a:latin typeface="Arial"/>
              <a:ea typeface="Arial"/>
              <a:cs typeface="Arial"/>
              <a:sym typeface="Arial"/>
            </a:endParaRPr>
          </a:p>
        </p:txBody>
      </p:sp>
      <p:pic>
        <p:nvPicPr>
          <p:cNvPr id="520" name="Google Shape;520;p64"/>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521" name="Google Shape;521;p64"/>
          <p:cNvSpPr txBox="1"/>
          <p:nvPr/>
        </p:nvSpPr>
        <p:spPr>
          <a:xfrm>
            <a:off x="173214" y="810323"/>
            <a:ext cx="8829118"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Bureau of Land Management Emergency and Mitigation Update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-Matt Eberhart, Off-Highway Vehicle Coordinator</a:t>
            </a:r>
            <a:r>
              <a:rPr lang="en-US" sz="36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4"/>
          <p:cNvPicPr preferRelativeResize="0"/>
          <p:nvPr/>
        </p:nvPicPr>
        <p:blipFill rotWithShape="1">
          <a:blip r:embed="rId3">
            <a:alphaModFix amt="25000"/>
          </a:blip>
          <a:srcRect/>
          <a:stretch/>
        </p:blipFill>
        <p:spPr>
          <a:xfrm>
            <a:off x="0" y="0"/>
            <a:ext cx="9144000" cy="6858000"/>
          </a:xfrm>
          <a:prstGeom prst="rect">
            <a:avLst/>
          </a:prstGeom>
          <a:noFill/>
          <a:ln>
            <a:noFill/>
          </a:ln>
        </p:spPr>
      </p:pic>
      <p:sp>
        <p:nvSpPr>
          <p:cNvPr id="519" name="Google Shape;519;p64"/>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D9</a:t>
            </a:r>
            <a:endParaRPr sz="1400" b="0" i="0" u="none" strike="noStrike" cap="none">
              <a:solidFill>
                <a:srgbClr val="000000"/>
              </a:solidFill>
              <a:latin typeface="Arial"/>
              <a:ea typeface="Arial"/>
              <a:cs typeface="Arial"/>
              <a:sym typeface="Arial"/>
            </a:endParaRPr>
          </a:p>
        </p:txBody>
      </p:sp>
      <p:pic>
        <p:nvPicPr>
          <p:cNvPr id="520" name="Google Shape;520;p64"/>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6" name="Google Shape;210;gdc9e4988c7_0_19">
            <a:extLst>
              <a:ext uri="{FF2B5EF4-FFF2-40B4-BE49-F238E27FC236}">
                <a16:creationId xmlns:a16="http://schemas.microsoft.com/office/drawing/2014/main" id="{2847F835-BB9F-084A-88EB-1FAA3C5725EC}"/>
              </a:ext>
            </a:extLst>
          </p:cNvPr>
          <p:cNvPicPr preferRelativeResize="0"/>
          <p:nvPr/>
        </p:nvPicPr>
        <p:blipFill>
          <a:blip r:embed="rId5">
            <a:alphaModFix/>
          </a:blip>
          <a:stretch>
            <a:fillRect/>
          </a:stretch>
        </p:blipFill>
        <p:spPr>
          <a:xfrm rot="5400000">
            <a:off x="1922318" y="7703"/>
            <a:ext cx="5299363" cy="6857999"/>
          </a:xfrm>
          <a:prstGeom prst="rect">
            <a:avLst/>
          </a:prstGeom>
          <a:noFill/>
          <a:ln>
            <a:noFill/>
          </a:ln>
        </p:spPr>
      </p:pic>
    </p:spTree>
    <p:extLst>
      <p:ext uri="{BB962C8B-B14F-4D97-AF65-F5344CB8AC3E}">
        <p14:creationId xmlns:p14="http://schemas.microsoft.com/office/powerpoint/2010/main" val="1524350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4"/>
          <p:cNvPicPr preferRelativeResize="0"/>
          <p:nvPr/>
        </p:nvPicPr>
        <p:blipFill rotWithShape="1">
          <a:blip r:embed="rId3">
            <a:alphaModFix amt="25000"/>
          </a:blip>
          <a:srcRect/>
          <a:stretch/>
        </p:blipFill>
        <p:spPr>
          <a:xfrm>
            <a:off x="15773" y="7695"/>
            <a:ext cx="9144000" cy="6858000"/>
          </a:xfrm>
          <a:prstGeom prst="rect">
            <a:avLst/>
          </a:prstGeom>
          <a:noFill/>
          <a:ln>
            <a:noFill/>
          </a:ln>
        </p:spPr>
      </p:pic>
      <p:sp>
        <p:nvSpPr>
          <p:cNvPr id="519" name="Google Shape;519;p64"/>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D9</a:t>
            </a:r>
            <a:endParaRPr sz="1400" b="0" i="0" u="none" strike="noStrike" cap="none">
              <a:solidFill>
                <a:srgbClr val="000000"/>
              </a:solidFill>
              <a:latin typeface="Arial"/>
              <a:ea typeface="Arial"/>
              <a:cs typeface="Arial"/>
              <a:sym typeface="Arial"/>
            </a:endParaRPr>
          </a:p>
        </p:txBody>
      </p:sp>
      <p:pic>
        <p:nvPicPr>
          <p:cNvPr id="520" name="Google Shape;520;p64"/>
          <p:cNvPicPr preferRelativeResize="0"/>
          <p:nvPr/>
        </p:nvPicPr>
        <p:blipFill rotWithShape="1">
          <a:blip r:embed="rId4">
            <a:alphaModFix/>
          </a:blip>
          <a:srcRect/>
          <a:stretch/>
        </p:blipFill>
        <p:spPr>
          <a:xfrm>
            <a:off x="173214" y="6189706"/>
            <a:ext cx="1664504" cy="398666"/>
          </a:xfrm>
          <a:prstGeom prst="rect">
            <a:avLst/>
          </a:prstGeom>
          <a:noFill/>
          <a:ln>
            <a:noFill/>
          </a:ln>
        </p:spPr>
      </p:pic>
      <p:pic>
        <p:nvPicPr>
          <p:cNvPr id="7" name="Google Shape;201;gdc9e4988c7_0_10">
            <a:extLst>
              <a:ext uri="{FF2B5EF4-FFF2-40B4-BE49-F238E27FC236}">
                <a16:creationId xmlns:a16="http://schemas.microsoft.com/office/drawing/2014/main" id="{D13F9533-DD72-AC43-9681-F0A05A528B6C}"/>
              </a:ext>
            </a:extLst>
          </p:cNvPr>
          <p:cNvPicPr preferRelativeResize="0"/>
          <p:nvPr/>
        </p:nvPicPr>
        <p:blipFill>
          <a:blip r:embed="rId5">
            <a:alphaModFix/>
          </a:blip>
          <a:stretch>
            <a:fillRect/>
          </a:stretch>
        </p:blipFill>
        <p:spPr>
          <a:xfrm rot="5400000">
            <a:off x="1922318" y="31005"/>
            <a:ext cx="5299363" cy="6857999"/>
          </a:xfrm>
          <a:prstGeom prst="rect">
            <a:avLst/>
          </a:prstGeom>
          <a:noFill/>
          <a:ln>
            <a:noFill/>
          </a:ln>
        </p:spPr>
      </p:pic>
    </p:spTree>
    <p:extLst>
      <p:ext uri="{BB962C8B-B14F-4D97-AF65-F5344CB8AC3E}">
        <p14:creationId xmlns:p14="http://schemas.microsoft.com/office/powerpoint/2010/main" val="3684130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6"/>
          <p:cNvPicPr preferRelativeResize="0"/>
          <p:nvPr/>
        </p:nvPicPr>
        <p:blipFill rotWithShape="1">
          <a:blip r:embed="rId3">
            <a:alphaModFix amt="25000"/>
          </a:blip>
          <a:srcRect/>
          <a:stretch/>
        </p:blipFill>
        <p:spPr>
          <a:xfrm>
            <a:off x="0" y="21772"/>
            <a:ext cx="9144000" cy="6858000"/>
          </a:xfrm>
          <a:prstGeom prst="rect">
            <a:avLst/>
          </a:prstGeom>
          <a:noFill/>
          <a:ln>
            <a:noFill/>
          </a:ln>
        </p:spPr>
      </p:pic>
      <p:sp>
        <p:nvSpPr>
          <p:cNvPr id="538" name="Google Shape;538;p66"/>
          <p:cNvSpPr txBox="1"/>
          <p:nvPr/>
        </p:nvSpPr>
        <p:spPr>
          <a:xfrm>
            <a:off x="310670" y="731741"/>
            <a:ext cx="8250234" cy="18773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The Coalition for Recreational Trails (CRT) Annual Achievement Awards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dirty="0">
                <a:solidFill>
                  <a:schemeClr val="dk1"/>
                </a:solidFill>
                <a:latin typeface="Calibri"/>
                <a:ea typeface="Calibri"/>
                <a:cs typeface="Calibri"/>
                <a:sym typeface="Calibri"/>
              </a:rPr>
              <a:t>-Jeff Schmidt, GIS/Intern Coordinator </a:t>
            </a:r>
            <a:r>
              <a:rPr lang="en-US" sz="36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539" name="Google Shape;539;p66"/>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6600"/>
              </a:solidFill>
              <a:latin typeface="Calibri"/>
              <a:ea typeface="Calibri"/>
              <a:cs typeface="Calibri"/>
              <a:sym typeface="Calibri"/>
            </a:endParaRPr>
          </a:p>
        </p:txBody>
      </p:sp>
      <p:sp>
        <p:nvSpPr>
          <p:cNvPr id="540" name="Google Shape;540;p66"/>
          <p:cNvSpPr txBox="1"/>
          <p:nvPr/>
        </p:nvSpPr>
        <p:spPr>
          <a:xfrm>
            <a:off x="2658317" y="49453"/>
            <a:ext cx="3955843" cy="584775"/>
          </a:xfrm>
          <a:prstGeom prst="rect">
            <a:avLst/>
          </a:prstGeom>
          <a:noFill/>
          <a:ln>
            <a:noFill/>
          </a:ln>
        </p:spPr>
        <p:txBody>
          <a:bodyPr spcFirstLastPara="1" wrap="square" lIns="91425" tIns="45700" rIns="91425" bIns="45700" anchor="t" anchorCtr="0">
            <a:sp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dirty="0">
                <a:solidFill>
                  <a:srgbClr val="FFFFFF"/>
                </a:solidFill>
                <a:latin typeface="Calibri"/>
                <a:ea typeface="Calibri"/>
                <a:cs typeface="Calibri"/>
                <a:sym typeface="Calibri"/>
              </a:rPr>
              <a:t>AGENDA – D10</a:t>
            </a:r>
            <a:endParaRPr sz="2000" b="0" i="0" u="none" strike="noStrike" cap="none" baseline="30000" dirty="0">
              <a:solidFill>
                <a:schemeClr val="dk1"/>
              </a:solidFill>
              <a:latin typeface="Calibri"/>
              <a:ea typeface="Calibri"/>
              <a:cs typeface="Calibri"/>
              <a:sym typeface="Calibri"/>
            </a:endParaRPr>
          </a:p>
        </p:txBody>
      </p:sp>
      <p:pic>
        <p:nvPicPr>
          <p:cNvPr id="541" name="Google Shape;541;p66"/>
          <p:cNvPicPr preferRelativeResize="0"/>
          <p:nvPr/>
        </p:nvPicPr>
        <p:blipFill rotWithShape="1">
          <a:blip r:embed="rId4">
            <a:alphaModFix/>
          </a:blip>
          <a:srcRect/>
          <a:stretch/>
        </p:blipFill>
        <p:spPr>
          <a:xfrm>
            <a:off x="173214" y="6189706"/>
            <a:ext cx="1664504" cy="39866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36"/>
          <p:cNvPicPr preferRelativeResize="0"/>
          <p:nvPr/>
        </p:nvPicPr>
        <p:blipFill rotWithShape="1">
          <a:blip r:embed="rId3">
            <a:alphaModFix amt="25000"/>
          </a:blip>
          <a:srcRect/>
          <a:stretch/>
        </p:blipFill>
        <p:spPr>
          <a:xfrm>
            <a:off x="11113" y="0"/>
            <a:ext cx="9132887" cy="6853278"/>
          </a:xfrm>
          <a:prstGeom prst="rect">
            <a:avLst/>
          </a:prstGeom>
          <a:noFill/>
          <a:ln>
            <a:noFill/>
          </a:ln>
        </p:spPr>
      </p:pic>
      <p:sp>
        <p:nvSpPr>
          <p:cNvPr id="547" name="Google Shape;547;p36"/>
          <p:cNvSpPr/>
          <p:nvPr/>
        </p:nvSpPr>
        <p:spPr>
          <a:xfrm>
            <a:off x="-11113" y="4722"/>
            <a:ext cx="9144000" cy="683700"/>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2" marR="0" lvl="0" indent="-804862" algn="ctr" rtl="0">
              <a:lnSpc>
                <a:spcPct val="100000"/>
              </a:lnSpc>
              <a:spcBef>
                <a:spcPts val="0"/>
              </a:spcBef>
              <a:spcAft>
                <a:spcPts val="0"/>
              </a:spcAft>
              <a:buClr>
                <a:srgbClr val="000000"/>
              </a:buClr>
              <a:buSzPts val="3200"/>
              <a:buFont typeface="Arial"/>
              <a:buNone/>
            </a:pPr>
            <a:r>
              <a:rPr lang="en-US" sz="3200" b="1" i="0" u="none" strike="noStrike" cap="none" dirty="0">
                <a:solidFill>
                  <a:srgbClr val="FFFFFF"/>
                </a:solidFill>
                <a:latin typeface="Calibri"/>
                <a:ea typeface="Calibri"/>
                <a:cs typeface="Calibri"/>
                <a:sym typeface="Calibri"/>
              </a:rPr>
              <a:t>AGENDA – D10</a:t>
            </a:r>
            <a:endParaRPr sz="1400" b="0" i="0" u="none" strike="noStrike" cap="none" dirty="0">
              <a:solidFill>
                <a:srgbClr val="000000"/>
              </a:solidFill>
              <a:latin typeface="Arial"/>
              <a:ea typeface="Arial"/>
              <a:cs typeface="Arial"/>
              <a:sym typeface="Arial"/>
            </a:endParaRPr>
          </a:p>
        </p:txBody>
      </p:sp>
      <p:pic>
        <p:nvPicPr>
          <p:cNvPr id="548" name="Google Shape;548;p36"/>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549" name="Google Shape;549;p36"/>
          <p:cNvSpPr txBox="1"/>
          <p:nvPr/>
        </p:nvSpPr>
        <p:spPr>
          <a:xfrm>
            <a:off x="124736" y="771435"/>
            <a:ext cx="8846050" cy="5816937"/>
          </a:xfrm>
          <a:prstGeom prst="rect">
            <a:avLst/>
          </a:prstGeom>
          <a:solidFill>
            <a:schemeClr val="accent3">
              <a:lumMod val="20000"/>
              <a:lumOff val="8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Maintenance and Rehabilitation – maintaining, repairing damage to, or upgrading the quality of a trail to improve the trail experience, increase user safety, and/or enhance protection of the environment, including wildlife.</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Construction and Design – planning and building a trail, portions of a trail (e.g., a bridge), or trail-related facilities (e.g., a trailhead, shelter, etc.). </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Public-Private Partnerships and Access to/Use of Public Lands – facilitating and/or encouraging cost-effective partnerships between public and private entities, especially to increase access to and use of federal, state and local public lands, including parks, forests and wildlife refuges.</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Community Linkage – providing and/or enhancing opportunities for trail-based recreation and transportation within or near local communities.</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Education and Communication – utilizing a variety of established and/or technologically innovative communications tools (e.g., web sites, social media and peer-to-peer information sharing) to increase environmental awareness, promote trail-related safety, encourage trail-related outdoor recreation and, overall, enhance trail use and enjoyment. </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Multiple-Use Management and Corridor Sharing – facilitating and/or encouraging the use of a trail corridor by more than one type of trail enthusiast, particularly those enthusiasts that do not ordinarily share trails or trail-related facilities. </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Accessibility Enhancement – facilitating and/or encouraging increased access to trail-related recreation opportunities for people with disabilities. </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Youth Conservation/Service Corps and Community Outreach – making effective use of the services and skills of qualified youth conservation or service corps and other community organizations as project partners and supporters.</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Engaging Public-Sector Partners – engaging and garnering the support of public-sector officials including local, state and federal elected officials or agency personnel for RTP-funded projects or the overall continuation/advancement of the RTP.</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1"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dirty="0">
                <a:solidFill>
                  <a:srgbClr val="000000"/>
                </a:solidFill>
                <a:latin typeface="Times New Roman"/>
                <a:ea typeface="Times New Roman"/>
                <a:cs typeface="Times New Roman"/>
                <a:sym typeface="Times New Roman"/>
              </a:rPr>
              <a:t>Enhancement of Federal Lands – planning and building a trail or maintaining and rehabilitating a trail on federally managed lands to enhance the public use and enjoyment of those lands</a:t>
            </a:r>
            <a:r>
              <a:rPr lang="en-US" sz="1200" b="1" dirty="0">
                <a:solidFill>
                  <a:srgbClr val="000000"/>
                </a:solidFill>
                <a:latin typeface="Times New Roman"/>
                <a:ea typeface="Times New Roman"/>
                <a:cs typeface="Times New Roman"/>
                <a:sym typeface="Times New Roman"/>
              </a:rPr>
              <a:t>.</a:t>
            </a:r>
            <a:endParaRPr sz="1200" b="1"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3499A-1EBC-FE41-B77E-E09D017B9E1B}"/>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269628"/>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marL="804863" indent="-804863" algn="ctr"/>
            <a:r>
              <a:rPr lang="en-US" sz="3200" b="1" dirty="0">
                <a:solidFill>
                  <a:srgbClr val="FFFFFF"/>
                </a:solidFill>
                <a:latin typeface="+mj-lt"/>
              </a:rPr>
              <a:t>AGENDA </a:t>
            </a:r>
            <a:r>
              <a:rPr lang="mr-IN" altLang="mr-IN" sz="3200" b="1" dirty="0">
                <a:solidFill>
                  <a:srgbClr val="FFFFFF"/>
                </a:solidFill>
                <a:latin typeface="+mj-lt"/>
              </a:rPr>
              <a:t>–</a:t>
            </a:r>
            <a:r>
              <a:rPr lang="en-US" sz="3200" b="1" dirty="0">
                <a:solidFill>
                  <a:srgbClr val="FFFFFF"/>
                </a:solidFill>
                <a:latin typeface="+mj-lt"/>
              </a:rPr>
              <a:t> D1</a:t>
            </a:r>
          </a:p>
        </p:txBody>
      </p:sp>
      <p:sp>
        <p:nvSpPr>
          <p:cNvPr id="13" name="TextBox 12"/>
          <p:cNvSpPr txBox="1"/>
          <p:nvPr/>
        </p:nvSpPr>
        <p:spPr>
          <a:xfrm>
            <a:off x="173214" y="683683"/>
            <a:ext cx="8970786" cy="2985433"/>
          </a:xfrm>
          <a:prstGeom prst="rect">
            <a:avLst/>
          </a:prstGeom>
          <a:noFill/>
        </p:spPr>
        <p:txBody>
          <a:bodyPr wrap="square" numCol="1" rtlCol="0">
            <a:spAutoFit/>
          </a:bodyPr>
          <a:lstStyle/>
          <a:p>
            <a:r>
              <a:rPr lang="en-US" sz="4000" b="1" dirty="0">
                <a:ea typeface="Times" charset="0"/>
                <a:cs typeface="Times" charset="0"/>
              </a:rPr>
              <a:t>Approval of Minutes</a:t>
            </a:r>
          </a:p>
          <a:p>
            <a:r>
              <a:rPr lang="en-US" sz="4000" dirty="0">
                <a:ea typeface="Times" charset="0"/>
                <a:cs typeface="Times" charset="0"/>
              </a:rPr>
              <a:t>The Board will review and may consider action to approve the meeting minutes from May 20, 2021.</a:t>
            </a:r>
          </a:p>
          <a:p>
            <a:pPr marL="804863" indent="-804863"/>
            <a:endParaRPr lang="en-US" sz="2800" b="1" dirty="0">
              <a:solidFill>
                <a:srgbClr val="FFFFFF"/>
              </a:solidFill>
            </a:endParaRPr>
          </a:p>
        </p:txBody>
      </p:sp>
      <p:pic>
        <p:nvPicPr>
          <p:cNvPr id="8" name="Picture 7">
            <a:extLst>
              <a:ext uri="{FF2B5EF4-FFF2-40B4-BE49-F238E27FC236}">
                <a16:creationId xmlns:a16="http://schemas.microsoft.com/office/drawing/2014/main" id="{64DDC6A3-88CF-794D-83B8-8A25264323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2358994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A3529-B779-F844-9E17-DC0F8C5AC9F3}"/>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40A17995-3917-344C-9622-01EAC5AE1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15" name="Rectangle 14">
            <a:extLst>
              <a:ext uri="{FF2B5EF4-FFF2-40B4-BE49-F238E27FC236}">
                <a16:creationId xmlns:a16="http://schemas.microsoft.com/office/drawing/2014/main" id="{EBB3C5CE-A577-6C49-9C88-32DF1AE68279}"/>
              </a:ext>
            </a:extLst>
          </p:cNvPr>
          <p:cNvSpPr/>
          <p:nvPr/>
        </p:nvSpPr>
        <p:spPr>
          <a:xfrm>
            <a:off x="0" y="0"/>
            <a:ext cx="9144000" cy="699240"/>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D11</a:t>
            </a:r>
          </a:p>
        </p:txBody>
      </p:sp>
      <p:sp>
        <p:nvSpPr>
          <p:cNvPr id="6" name="TextBox 5">
            <a:extLst>
              <a:ext uri="{FF2B5EF4-FFF2-40B4-BE49-F238E27FC236}">
                <a16:creationId xmlns:a16="http://schemas.microsoft.com/office/drawing/2014/main" id="{03001114-2280-7C4F-86DF-5116F039EC94}"/>
              </a:ext>
            </a:extLst>
          </p:cNvPr>
          <p:cNvSpPr txBox="1"/>
          <p:nvPr/>
        </p:nvSpPr>
        <p:spPr>
          <a:xfrm>
            <a:off x="173214" y="893793"/>
            <a:ext cx="8970786" cy="954107"/>
          </a:xfrm>
          <a:prstGeom prst="rect">
            <a:avLst/>
          </a:prstGeom>
          <a:noFill/>
        </p:spPr>
        <p:txBody>
          <a:bodyPr wrap="square" rtlCol="0">
            <a:spAutoFit/>
          </a:bodyPr>
          <a:lstStyle/>
          <a:p>
            <a:r>
              <a:rPr lang="en-US" sz="2800" b="1" dirty="0">
                <a:ea typeface="Times" charset="0"/>
                <a:cs typeface="Times" charset="0"/>
              </a:rPr>
              <a:t>Legislative Update. </a:t>
            </a:r>
          </a:p>
          <a:p>
            <a:r>
              <a:rPr lang="en-US" sz="2800" dirty="0">
                <a:ea typeface="Times" charset="0"/>
                <a:cs typeface="Times" charset="0"/>
              </a:rPr>
              <a:t>-Brittany Hudson, Legislative and Tribal Liaison. </a:t>
            </a:r>
          </a:p>
        </p:txBody>
      </p:sp>
    </p:spTree>
    <p:extLst>
      <p:ext uri="{BB962C8B-B14F-4D97-AF65-F5344CB8AC3E}">
        <p14:creationId xmlns:p14="http://schemas.microsoft.com/office/powerpoint/2010/main" val="3384923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042A2-A9DE-4940-BD34-B81901F409C4}"/>
              </a:ext>
            </a:extLst>
          </p:cNvPr>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12668" y="1"/>
            <a:ext cx="9131332" cy="6857999"/>
          </a:xfrm>
          <a:prstGeom prst="rect">
            <a:avLst/>
          </a:prstGeom>
        </p:spPr>
      </p:pic>
      <p:sp>
        <p:nvSpPr>
          <p:cNvPr id="2" name="Rectangle 1">
            <a:extLst>
              <a:ext uri="{FF2B5EF4-FFF2-40B4-BE49-F238E27FC236}">
                <a16:creationId xmlns:a16="http://schemas.microsoft.com/office/drawing/2014/main" id="{2D0F5FDE-F443-0242-81A8-2318FC7211D4}"/>
              </a:ext>
            </a:extLst>
          </p:cNvPr>
          <p:cNvSpPr/>
          <p:nvPr/>
        </p:nvSpPr>
        <p:spPr>
          <a:xfrm>
            <a:off x="941485" y="960405"/>
            <a:ext cx="7893757" cy="1292662"/>
          </a:xfrm>
          <a:prstGeom prst="rect">
            <a:avLst/>
          </a:prstGeom>
          <a:noFill/>
          <a:effectLst/>
        </p:spPr>
        <p:txBody>
          <a:bodyPr wrap="square" lIns="91440" tIns="45720" rIns="91440" bIns="45720">
            <a:spAutoFit/>
          </a:bodyPr>
          <a:lstStyle/>
          <a:p>
            <a:endParaRPr lang="en-US" b="1" dirty="0">
              <a:ln w="0">
                <a:noFill/>
              </a:ln>
              <a:effectLst>
                <a:outerShdw blurRad="38100" dist="19050" dir="2700000" algn="tl" rotWithShape="0">
                  <a:schemeClr val="dk1">
                    <a:alpha val="40000"/>
                  </a:schemeClr>
                </a:outerShdw>
              </a:effectLst>
            </a:endParaRPr>
          </a:p>
          <a:p>
            <a:endParaRPr lang="en-US" sz="2000" b="1" cap="none" spc="0" dirty="0">
              <a:ln w="0">
                <a:noFill/>
              </a:ln>
              <a:effectLst>
                <a:outerShdw blurRad="38100" dist="19050" dir="2700000" algn="tl" rotWithShape="0">
                  <a:schemeClr val="dk1">
                    <a:alpha val="40000"/>
                  </a:schemeClr>
                </a:outerShdw>
              </a:effectLst>
            </a:endParaRPr>
          </a:p>
          <a:p>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FF236549-B1D8-3346-B652-25C67028753F}"/>
              </a:ext>
            </a:extLst>
          </p:cNvPr>
          <p:cNvSpPr txBox="1"/>
          <p:nvPr/>
        </p:nvSpPr>
        <p:spPr>
          <a:xfrm>
            <a:off x="173214" y="683684"/>
            <a:ext cx="8970786" cy="3477875"/>
          </a:xfrm>
          <a:prstGeom prst="rect">
            <a:avLst/>
          </a:prstGeom>
          <a:noFill/>
        </p:spPr>
        <p:txBody>
          <a:bodyPr wrap="square" rtlCol="0">
            <a:spAutoFit/>
          </a:bodyPr>
          <a:lstStyle/>
          <a:p>
            <a:r>
              <a:rPr lang="en-US" sz="4000" b="1" dirty="0">
                <a:ea typeface="Times" charset="0"/>
                <a:cs typeface="Times" charset="0"/>
              </a:rPr>
              <a:t>Future Agenda Items</a:t>
            </a:r>
          </a:p>
          <a:p>
            <a:r>
              <a:rPr lang="en-US" sz="3600" dirty="0">
                <a:ea typeface="Times" charset="0"/>
                <a:cs typeface="Times" charset="0"/>
              </a:rPr>
              <a:t>Board members may identify items or issues they wish to be considered for inclusion on a future Board agenda. The Board may vote to take action on or provide the agency direction on this agenda item. </a:t>
            </a:r>
          </a:p>
        </p:txBody>
      </p:sp>
      <p:pic>
        <p:nvPicPr>
          <p:cNvPr id="9" name="Picture 8">
            <a:extLst>
              <a:ext uri="{FF2B5EF4-FFF2-40B4-BE49-F238E27FC236}">
                <a16:creationId xmlns:a16="http://schemas.microsoft.com/office/drawing/2014/main" id="{00C64B2A-14F4-CE4F-A6BC-443EB756B7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11" name="Rectangle 10">
            <a:extLst>
              <a:ext uri="{FF2B5EF4-FFF2-40B4-BE49-F238E27FC236}">
                <a16:creationId xmlns:a16="http://schemas.microsoft.com/office/drawing/2014/main" id="{2E535101-12A0-DE48-9822-59F95C92C872}"/>
              </a:ext>
            </a:extLst>
          </p:cNvPr>
          <p:cNvSpPr/>
          <p:nvPr/>
        </p:nvSpPr>
        <p:spPr>
          <a:xfrm>
            <a:off x="0" y="-15556"/>
            <a:ext cx="9144000" cy="699240"/>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E</a:t>
            </a:r>
          </a:p>
        </p:txBody>
      </p:sp>
    </p:spTree>
    <p:extLst>
      <p:ext uri="{BB962C8B-B14F-4D97-AF65-F5344CB8AC3E}">
        <p14:creationId xmlns:p14="http://schemas.microsoft.com/office/powerpoint/2010/main" val="184989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7"/>
          <p:cNvPicPr preferRelativeResize="0"/>
          <p:nvPr/>
        </p:nvPicPr>
        <p:blipFill rotWithShape="1">
          <a:blip r:embed="rId3">
            <a:alphaModFix amt="25000"/>
          </a:blip>
          <a:srcRect/>
          <a:stretch/>
        </p:blipFill>
        <p:spPr>
          <a:xfrm>
            <a:off x="1" y="0"/>
            <a:ext cx="9132886" cy="6858000"/>
          </a:xfrm>
          <a:prstGeom prst="rect">
            <a:avLst/>
          </a:prstGeom>
          <a:noFill/>
          <a:ln>
            <a:noFill/>
          </a:ln>
        </p:spPr>
      </p:pic>
      <p:sp>
        <p:nvSpPr>
          <p:cNvPr id="283" name="Google Shape;283;p27"/>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spcBef>
                <a:spcPts val="0"/>
              </a:spcBef>
              <a:spcAft>
                <a:spcPts val="0"/>
              </a:spcAft>
              <a:buNone/>
            </a:pPr>
            <a:r>
              <a:rPr lang="en-US" sz="3200" b="1" dirty="0">
                <a:solidFill>
                  <a:srgbClr val="FFFFFF"/>
                </a:solidFill>
                <a:latin typeface="Calibri"/>
                <a:ea typeface="Calibri"/>
                <a:cs typeface="Calibri"/>
                <a:sym typeface="Calibri"/>
              </a:rPr>
              <a:t>AGENDA – F</a:t>
            </a:r>
            <a:endParaRPr dirty="0"/>
          </a:p>
        </p:txBody>
      </p:sp>
      <p:pic>
        <p:nvPicPr>
          <p:cNvPr id="284" name="Google Shape;284;p27"/>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2" name="TextBox 1">
            <a:extLst>
              <a:ext uri="{FF2B5EF4-FFF2-40B4-BE49-F238E27FC236}">
                <a16:creationId xmlns:a16="http://schemas.microsoft.com/office/drawing/2014/main" id="{01D9C6E2-6F3C-FD46-B78C-2F7ED18F25A1}"/>
              </a:ext>
            </a:extLst>
          </p:cNvPr>
          <p:cNvSpPr txBox="1"/>
          <p:nvPr/>
        </p:nvSpPr>
        <p:spPr>
          <a:xfrm>
            <a:off x="-11113" y="937260"/>
            <a:ext cx="8879162" cy="3816429"/>
          </a:xfrm>
          <a:prstGeom prst="rect">
            <a:avLst/>
          </a:prstGeom>
          <a:noFill/>
        </p:spPr>
        <p:txBody>
          <a:bodyPr wrap="none" rtlCol="0">
            <a:spAutoFit/>
          </a:bodyPr>
          <a:lstStyle/>
          <a:p>
            <a:r>
              <a:rPr lang="en-US" sz="3600" b="1" dirty="0"/>
              <a:t>Executive Director’s Report on Current Events</a:t>
            </a:r>
          </a:p>
          <a:p>
            <a:r>
              <a:rPr lang="en-US" sz="3200" dirty="0">
                <a:ea typeface="Times" charset="0"/>
                <a:cs typeface="Times" charset="0"/>
              </a:rPr>
              <a:t>The Executive Director may discuss current events </a:t>
            </a:r>
          </a:p>
          <a:p>
            <a:r>
              <a:rPr lang="en-US" sz="3200" dirty="0">
                <a:ea typeface="Times" charset="0"/>
                <a:cs typeface="Times" charset="0"/>
              </a:rPr>
              <a:t>and/or recent experiences of interest to the </a:t>
            </a:r>
          </a:p>
          <a:p>
            <a:r>
              <a:rPr lang="en-US" sz="3200" dirty="0">
                <a:ea typeface="Times" charset="0"/>
                <a:cs typeface="Times" charset="0"/>
              </a:rPr>
              <a:t>outdoor recreation community and/or the </a:t>
            </a:r>
          </a:p>
          <a:p>
            <a:r>
              <a:rPr lang="en-US" sz="3200" dirty="0">
                <a:ea typeface="Times" charset="0"/>
                <a:cs typeface="Times" charset="0"/>
              </a:rPr>
              <a:t>status of any projects with which they are </a:t>
            </a:r>
          </a:p>
          <a:p>
            <a:r>
              <a:rPr lang="en-US" sz="3200" dirty="0">
                <a:ea typeface="Times" charset="0"/>
                <a:cs typeface="Times" charset="0"/>
              </a:rPr>
              <a:t>currently involved.</a:t>
            </a:r>
          </a:p>
          <a:p>
            <a:endParaRPr lang="en-US" sz="2800" dirty="0"/>
          </a:p>
          <a:p>
            <a:endParaRPr lang="en-US" dirty="0"/>
          </a:p>
        </p:txBody>
      </p:sp>
    </p:spTree>
    <p:extLst>
      <p:ext uri="{BB962C8B-B14F-4D97-AF65-F5344CB8AC3E}">
        <p14:creationId xmlns:p14="http://schemas.microsoft.com/office/powerpoint/2010/main" val="858019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AB30-11DD-DC4D-9023-37C8F1AC9F0A}"/>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extBox 12"/>
          <p:cNvSpPr txBox="1"/>
          <p:nvPr/>
        </p:nvSpPr>
        <p:spPr>
          <a:xfrm>
            <a:off x="173214" y="733136"/>
            <a:ext cx="8970786" cy="3416320"/>
          </a:xfrm>
          <a:prstGeom prst="rect">
            <a:avLst/>
          </a:prstGeom>
          <a:noFill/>
        </p:spPr>
        <p:txBody>
          <a:bodyPr wrap="square" rtlCol="0">
            <a:spAutoFit/>
          </a:bodyPr>
          <a:lstStyle/>
          <a:p>
            <a:r>
              <a:rPr lang="en-US" sz="3600" b="1" dirty="0">
                <a:ea typeface="Times" charset="0"/>
                <a:cs typeface="Times" charset="0"/>
              </a:rPr>
              <a:t>Current Events</a:t>
            </a:r>
          </a:p>
          <a:p>
            <a:r>
              <a:rPr lang="en-US" sz="3600" dirty="0">
                <a:ea typeface="Times" charset="0"/>
                <a:cs typeface="Times" charset="0"/>
              </a:rPr>
              <a:t>Board members will discuss current events and/or recent experiences of interest to the outdoor recreation community and/or the status of any projects with which they are currently involved.</a:t>
            </a:r>
          </a:p>
        </p:txBody>
      </p:sp>
      <p:sp>
        <p:nvSpPr>
          <p:cNvPr id="11" name="Rectangle 10">
            <a:extLst>
              <a:ext uri="{FF2B5EF4-FFF2-40B4-BE49-F238E27FC236}">
                <a16:creationId xmlns:a16="http://schemas.microsoft.com/office/drawing/2014/main" id="{9863C47A-9432-FC49-B780-D2E032879D33}"/>
              </a:ext>
            </a:extLst>
          </p:cNvPr>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4" name="TextBox 13">
            <a:extLst>
              <a:ext uri="{FF2B5EF4-FFF2-40B4-BE49-F238E27FC236}">
                <a16:creationId xmlns:a16="http://schemas.microsoft.com/office/drawing/2014/main" id="{CFB0E5E2-83AE-2046-8F3E-6991E8D57EF8}"/>
              </a:ext>
            </a:extLst>
          </p:cNvPr>
          <p:cNvSpPr txBox="1"/>
          <p:nvPr/>
        </p:nvSpPr>
        <p:spPr>
          <a:xfrm>
            <a:off x="2658317" y="49453"/>
            <a:ext cx="3827365" cy="584775"/>
          </a:xfrm>
          <a:prstGeom prst="rect">
            <a:avLst/>
          </a:prstGeom>
          <a:noFill/>
        </p:spPr>
        <p:txBody>
          <a:bodyPr wrap="square" rtlCol="0">
            <a:spAutoFit/>
          </a:bodyPr>
          <a:lstStyle/>
          <a:p>
            <a:pPr marL="804863" indent="-804863" algn="ctr"/>
            <a:r>
              <a:rPr lang="en-US" sz="3200" b="1" dirty="0">
                <a:solidFill>
                  <a:srgbClr val="FFFFFF"/>
                </a:solidFill>
              </a:rPr>
              <a:t>AGENDA – G</a:t>
            </a:r>
            <a:endParaRPr lang="en-US" sz="2000" baseline="30000" dirty="0"/>
          </a:p>
        </p:txBody>
      </p:sp>
      <p:pic>
        <p:nvPicPr>
          <p:cNvPr id="8" name="Picture 7">
            <a:extLst>
              <a:ext uri="{FF2B5EF4-FFF2-40B4-BE49-F238E27FC236}">
                <a16:creationId xmlns:a16="http://schemas.microsoft.com/office/drawing/2014/main" id="{6132667D-9EFE-7845-86E4-AAC36659FB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4280019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23428-B9EE-5042-B614-E28DB564FE4F}"/>
              </a:ext>
            </a:extLst>
          </p:cNvPr>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2" name="Rectangle 1">
            <a:extLst>
              <a:ext uri="{FF2B5EF4-FFF2-40B4-BE49-F238E27FC236}">
                <a16:creationId xmlns:a16="http://schemas.microsoft.com/office/drawing/2014/main" id="{2D0F5FDE-F443-0242-81A8-2318FC7211D4}"/>
              </a:ext>
            </a:extLst>
          </p:cNvPr>
          <p:cNvSpPr/>
          <p:nvPr/>
        </p:nvSpPr>
        <p:spPr>
          <a:xfrm>
            <a:off x="941485" y="960405"/>
            <a:ext cx="7893757" cy="1292662"/>
          </a:xfrm>
          <a:prstGeom prst="rect">
            <a:avLst/>
          </a:prstGeom>
          <a:noFill/>
          <a:effectLst/>
        </p:spPr>
        <p:txBody>
          <a:bodyPr wrap="square" lIns="91440" tIns="45720" rIns="91440" bIns="45720">
            <a:spAutoFit/>
          </a:bodyPr>
          <a:lstStyle/>
          <a:p>
            <a:endParaRPr lang="en-US" b="1" dirty="0">
              <a:ln w="0">
                <a:noFill/>
              </a:ln>
              <a:effectLst>
                <a:outerShdw blurRad="38100" dist="19050" dir="2700000" algn="tl" rotWithShape="0">
                  <a:schemeClr val="dk1">
                    <a:alpha val="40000"/>
                  </a:schemeClr>
                </a:outerShdw>
              </a:effectLst>
            </a:endParaRPr>
          </a:p>
          <a:p>
            <a:endParaRPr lang="en-US" sz="2000" b="1" cap="none" spc="0" dirty="0">
              <a:ln w="0">
                <a:noFill/>
              </a:ln>
              <a:effectLst>
                <a:outerShdw blurRad="38100" dist="19050" dir="2700000" algn="tl" rotWithShape="0">
                  <a:schemeClr val="dk1">
                    <a:alpha val="40000"/>
                  </a:schemeClr>
                </a:outerShdw>
              </a:effectLst>
            </a:endParaRPr>
          </a:p>
          <a:p>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FF236549-B1D8-3346-B652-25C67028753F}"/>
              </a:ext>
            </a:extLst>
          </p:cNvPr>
          <p:cNvSpPr txBox="1"/>
          <p:nvPr/>
        </p:nvSpPr>
        <p:spPr>
          <a:xfrm>
            <a:off x="173214" y="699241"/>
            <a:ext cx="8970786" cy="1938992"/>
          </a:xfrm>
          <a:prstGeom prst="rect">
            <a:avLst/>
          </a:prstGeom>
          <a:noFill/>
        </p:spPr>
        <p:txBody>
          <a:bodyPr wrap="square" rtlCol="0">
            <a:spAutoFit/>
          </a:bodyPr>
          <a:lstStyle/>
          <a:p>
            <a:r>
              <a:rPr lang="en-US" sz="4000" b="1" dirty="0">
                <a:ea typeface="Times" charset="0"/>
                <a:cs typeface="Times" charset="0"/>
              </a:rPr>
              <a:t>Call to the Public</a:t>
            </a:r>
          </a:p>
          <a:p>
            <a:r>
              <a:rPr lang="en-US" sz="4000" dirty="0">
                <a:ea typeface="Times" charset="0"/>
                <a:cs typeface="Times" charset="0"/>
              </a:rPr>
              <a:t>The chair will recognize those wishing to address the Board.</a:t>
            </a:r>
            <a:endParaRPr lang="en-US" sz="2800" b="1" dirty="0">
              <a:solidFill>
                <a:srgbClr val="FFFFFF"/>
              </a:solidFill>
            </a:endParaRPr>
          </a:p>
        </p:txBody>
      </p:sp>
      <p:pic>
        <p:nvPicPr>
          <p:cNvPr id="9" name="Picture 8">
            <a:extLst>
              <a:ext uri="{FF2B5EF4-FFF2-40B4-BE49-F238E27FC236}">
                <a16:creationId xmlns:a16="http://schemas.microsoft.com/office/drawing/2014/main" id="{B8BC6A29-E76A-CE46-B4B8-61379CD01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11" name="Rectangle 10">
            <a:extLst>
              <a:ext uri="{FF2B5EF4-FFF2-40B4-BE49-F238E27FC236}">
                <a16:creationId xmlns:a16="http://schemas.microsoft.com/office/drawing/2014/main" id="{80018D1E-2746-114D-A3B5-DEF951B6D991}"/>
              </a:ext>
            </a:extLst>
          </p:cNvPr>
          <p:cNvSpPr/>
          <p:nvPr/>
        </p:nvSpPr>
        <p:spPr>
          <a:xfrm>
            <a:off x="0" y="-15556"/>
            <a:ext cx="9144000" cy="699240"/>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H</a:t>
            </a:r>
          </a:p>
        </p:txBody>
      </p:sp>
    </p:spTree>
    <p:extLst>
      <p:ext uri="{BB962C8B-B14F-4D97-AF65-F5344CB8AC3E}">
        <p14:creationId xmlns:p14="http://schemas.microsoft.com/office/powerpoint/2010/main" val="975077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A3529-B779-F844-9E17-DC0F8C5AC9F3}"/>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0" y="15473"/>
            <a:ext cx="9144000" cy="6858000"/>
          </a:xfrm>
          <a:prstGeom prst="rect">
            <a:avLst/>
          </a:prstGeom>
        </p:spPr>
      </p:pic>
      <p:pic>
        <p:nvPicPr>
          <p:cNvPr id="10" name="Picture 9">
            <a:extLst>
              <a:ext uri="{FF2B5EF4-FFF2-40B4-BE49-F238E27FC236}">
                <a16:creationId xmlns:a16="http://schemas.microsoft.com/office/drawing/2014/main" id="{40A17995-3917-344C-9622-01EAC5AE1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
        <p:nvSpPr>
          <p:cNvPr id="15" name="Rectangle 14">
            <a:extLst>
              <a:ext uri="{FF2B5EF4-FFF2-40B4-BE49-F238E27FC236}">
                <a16:creationId xmlns:a16="http://schemas.microsoft.com/office/drawing/2014/main" id="{EBB3C5CE-A577-6C49-9C88-32DF1AE68279}"/>
              </a:ext>
            </a:extLst>
          </p:cNvPr>
          <p:cNvSpPr/>
          <p:nvPr/>
        </p:nvSpPr>
        <p:spPr>
          <a:xfrm>
            <a:off x="0" y="15473"/>
            <a:ext cx="9144000" cy="699240"/>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AGENDA – I</a:t>
            </a:r>
          </a:p>
        </p:txBody>
      </p:sp>
      <p:sp>
        <p:nvSpPr>
          <p:cNvPr id="6" name="TextBox 5">
            <a:extLst>
              <a:ext uri="{FF2B5EF4-FFF2-40B4-BE49-F238E27FC236}">
                <a16:creationId xmlns:a16="http://schemas.microsoft.com/office/drawing/2014/main" id="{03001114-2280-7C4F-86DF-5116F039EC94}"/>
              </a:ext>
            </a:extLst>
          </p:cNvPr>
          <p:cNvSpPr txBox="1"/>
          <p:nvPr/>
        </p:nvSpPr>
        <p:spPr>
          <a:xfrm>
            <a:off x="173214" y="699240"/>
            <a:ext cx="8970786" cy="707886"/>
          </a:xfrm>
          <a:prstGeom prst="rect">
            <a:avLst/>
          </a:prstGeom>
          <a:noFill/>
        </p:spPr>
        <p:txBody>
          <a:bodyPr wrap="square" rtlCol="0">
            <a:spAutoFit/>
          </a:bodyPr>
          <a:lstStyle/>
          <a:p>
            <a:r>
              <a:rPr lang="en-US" sz="4000" b="1" dirty="0">
                <a:ea typeface="Times" charset="0"/>
                <a:cs typeface="Times" charset="0"/>
              </a:rPr>
              <a:t>Future Meeting Dates</a:t>
            </a:r>
          </a:p>
        </p:txBody>
      </p:sp>
      <p:graphicFrame>
        <p:nvGraphicFramePr>
          <p:cNvPr id="2" name="Table 1">
            <a:extLst>
              <a:ext uri="{FF2B5EF4-FFF2-40B4-BE49-F238E27FC236}">
                <a16:creationId xmlns:a16="http://schemas.microsoft.com/office/drawing/2014/main" id="{D48D2630-DBD9-3242-8889-BC466849E9FE}"/>
              </a:ext>
            </a:extLst>
          </p:cNvPr>
          <p:cNvGraphicFramePr>
            <a:graphicFrameLocks noGrp="1"/>
          </p:cNvGraphicFramePr>
          <p:nvPr>
            <p:extLst>
              <p:ext uri="{D42A27DB-BD31-4B8C-83A1-F6EECF244321}">
                <p14:modId xmlns:p14="http://schemas.microsoft.com/office/powerpoint/2010/main" val="3231485322"/>
              </p:ext>
            </p:extLst>
          </p:nvPr>
        </p:nvGraphicFramePr>
        <p:xfrm>
          <a:off x="1837717" y="1720901"/>
          <a:ext cx="5849271" cy="2805656"/>
        </p:xfrm>
        <a:graphic>
          <a:graphicData uri="http://schemas.openxmlformats.org/drawingml/2006/table">
            <a:tbl>
              <a:tblPr firstRow="1" firstCol="1" bandRow="1">
                <a:tableStyleId>{5C22544A-7EE6-4342-B048-85BDC9FD1C3A}</a:tableStyleId>
              </a:tblPr>
              <a:tblGrid>
                <a:gridCol w="2929163">
                  <a:extLst>
                    <a:ext uri="{9D8B030D-6E8A-4147-A177-3AD203B41FA5}">
                      <a16:colId xmlns:a16="http://schemas.microsoft.com/office/drawing/2014/main" val="767894530"/>
                    </a:ext>
                  </a:extLst>
                </a:gridCol>
                <a:gridCol w="2920108">
                  <a:extLst>
                    <a:ext uri="{9D8B030D-6E8A-4147-A177-3AD203B41FA5}">
                      <a16:colId xmlns:a16="http://schemas.microsoft.com/office/drawing/2014/main" val="719913263"/>
                    </a:ext>
                  </a:extLst>
                </a:gridCol>
              </a:tblGrid>
              <a:tr h="429446">
                <a:tc gridSpan="2">
                  <a:txBody>
                    <a:bodyPr/>
                    <a:lstStyle/>
                    <a:p>
                      <a:pPr marL="228600" marR="0" algn="ctr">
                        <a:spcBef>
                          <a:spcPts val="0"/>
                        </a:spcBef>
                        <a:spcAft>
                          <a:spcPts val="0"/>
                        </a:spcAft>
                      </a:pPr>
                      <a:r>
                        <a:rPr lang="en-US" sz="1600" dirty="0">
                          <a:solidFill>
                            <a:schemeClr val="tx1"/>
                          </a:solidFill>
                          <a:effectLst/>
                        </a:rPr>
                        <a:t>Arizona State Parks &amp; Trails 2021 Board Meeting Schedule</a:t>
                      </a:r>
                      <a:endParaRPr lang="en-US" sz="1600" dirty="0">
                        <a:solidFill>
                          <a:schemeClr val="tx1"/>
                        </a:solidFill>
                        <a:effectLst/>
                        <a:latin typeface="Times New Roman" panose="02020603050405020304" pitchFamily="18" charset="0"/>
                        <a:ea typeface="Times New Roman" panose="02020603050405020304" pitchFamily="18" charset="0"/>
                        <a:cs typeface="Cambria" panose="02040503050406030204" pitchFamily="18" charset="0"/>
                      </a:endParaRPr>
                    </a:p>
                  </a:txBody>
                  <a:tcPr marL="68580" marR="68580" marT="0" marB="0">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val="75412586"/>
                  </a:ext>
                </a:extLst>
              </a:tr>
              <a:tr h="423507">
                <a:tc>
                  <a:txBody>
                    <a:bodyPr/>
                    <a:lstStyle/>
                    <a:p>
                      <a:pPr marL="0" marR="0" algn="ctr">
                        <a:spcBef>
                          <a:spcPts val="0"/>
                        </a:spcBef>
                        <a:spcAft>
                          <a:spcPts val="0"/>
                        </a:spcAft>
                      </a:pPr>
                      <a:r>
                        <a:rPr lang="en-US" sz="1600" dirty="0">
                          <a:solidFill>
                            <a:schemeClr val="tx1"/>
                          </a:solidFill>
                          <a:effectLst/>
                        </a:rPr>
                        <a:t>Date</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tc>
                  <a:txBody>
                    <a:bodyPr/>
                    <a:lstStyle/>
                    <a:p>
                      <a:pPr marL="0" marR="0" algn="ctr">
                        <a:spcBef>
                          <a:spcPts val="0"/>
                        </a:spcBef>
                        <a:spcAft>
                          <a:spcPts val="0"/>
                        </a:spcAft>
                      </a:pPr>
                      <a:r>
                        <a:rPr lang="en-US" sz="1600" b="1" dirty="0">
                          <a:solidFill>
                            <a:schemeClr val="tx1"/>
                          </a:solidFill>
                          <a:effectLst/>
                        </a:rPr>
                        <a:t>Location</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3710717480"/>
                  </a:ext>
                </a:extLst>
              </a:tr>
              <a:tr h="393994">
                <a:tc>
                  <a:txBody>
                    <a:bodyPr/>
                    <a:lstStyle/>
                    <a:p>
                      <a:pPr marL="0" marR="0" algn="ctr">
                        <a:spcBef>
                          <a:spcPts val="0"/>
                        </a:spcBef>
                        <a:spcAft>
                          <a:spcPts val="0"/>
                        </a:spcAft>
                      </a:pPr>
                      <a:r>
                        <a:rPr lang="en-US" sz="1600" dirty="0">
                          <a:solidFill>
                            <a:schemeClr val="tx1"/>
                          </a:solidFill>
                          <a:effectLst/>
                        </a:rPr>
                        <a:t>Thursday, August 19, 2021</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tc>
                  <a:txBody>
                    <a:bodyPr/>
                    <a:lstStyle/>
                    <a:p>
                      <a:pPr marL="0" marR="0" algn="ctr">
                        <a:spcBef>
                          <a:spcPts val="0"/>
                        </a:spcBef>
                        <a:spcAft>
                          <a:spcPts val="0"/>
                        </a:spcAft>
                      </a:pPr>
                      <a:r>
                        <a:rPr lang="en-US" sz="1600" b="1" dirty="0">
                          <a:solidFill>
                            <a:schemeClr val="tx1"/>
                          </a:solidFill>
                          <a:effectLst/>
                        </a:rPr>
                        <a:t>Central Office</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947713378"/>
                  </a:ext>
                </a:extLst>
              </a:tr>
              <a:tr h="393994">
                <a:tc>
                  <a:txBody>
                    <a:bodyPr/>
                    <a:lstStyle/>
                    <a:p>
                      <a:pPr marL="0" marR="0" algn="ctr">
                        <a:spcBef>
                          <a:spcPts val="0"/>
                        </a:spcBef>
                        <a:spcAft>
                          <a:spcPts val="0"/>
                        </a:spcAft>
                      </a:pPr>
                      <a:r>
                        <a:rPr lang="en-US" sz="1600" dirty="0">
                          <a:solidFill>
                            <a:schemeClr val="tx1"/>
                          </a:solidFill>
                          <a:effectLst/>
                        </a:rPr>
                        <a:t>Thursday, September 16, 2021</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en-US" sz="1600" b="1" dirty="0">
                          <a:solidFill>
                            <a:schemeClr val="tx1"/>
                          </a:solidFill>
                          <a:effectLst/>
                        </a:rPr>
                        <a:t>Central Office</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435947373"/>
                  </a:ext>
                </a:extLst>
              </a:tr>
              <a:tr h="393994">
                <a:tc>
                  <a:txBody>
                    <a:bodyPr/>
                    <a:lstStyle/>
                    <a:p>
                      <a:pPr marL="0" marR="0" algn="ctr">
                        <a:spcBef>
                          <a:spcPts val="0"/>
                        </a:spcBef>
                        <a:spcAft>
                          <a:spcPts val="0"/>
                        </a:spcAft>
                      </a:pPr>
                      <a:r>
                        <a:rPr lang="en-US" sz="1600" dirty="0">
                          <a:solidFill>
                            <a:schemeClr val="tx1"/>
                          </a:solidFill>
                          <a:effectLst/>
                        </a:rPr>
                        <a:t>Thursday, October 21, 2021</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tc>
                  <a:txBody>
                    <a:bodyPr/>
                    <a:lstStyle/>
                    <a:p>
                      <a:pPr marL="0" marR="0" algn="ctr">
                        <a:spcBef>
                          <a:spcPts val="0"/>
                        </a:spcBef>
                        <a:spcAft>
                          <a:spcPts val="0"/>
                        </a:spcAft>
                      </a:pPr>
                      <a:r>
                        <a:rPr lang="en-US" sz="1600" b="1" dirty="0">
                          <a:solidFill>
                            <a:schemeClr val="tx1"/>
                          </a:solidFill>
                          <a:effectLst/>
                        </a:rPr>
                        <a:t>Central Office</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008244956"/>
                  </a:ext>
                </a:extLst>
              </a:tr>
              <a:tr h="393994">
                <a:tc>
                  <a:txBody>
                    <a:bodyPr/>
                    <a:lstStyle/>
                    <a:p>
                      <a:pPr marL="0" marR="0" algn="ctr">
                        <a:spcBef>
                          <a:spcPts val="0"/>
                        </a:spcBef>
                        <a:spcAft>
                          <a:spcPts val="0"/>
                        </a:spcAft>
                      </a:pPr>
                      <a:r>
                        <a:rPr lang="en-US" sz="1600" dirty="0">
                          <a:solidFill>
                            <a:schemeClr val="tx1"/>
                          </a:solidFill>
                          <a:effectLst/>
                        </a:rPr>
                        <a:t>Thursday, November 18, 2021</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en-US" sz="1600" b="1" dirty="0">
                          <a:solidFill>
                            <a:schemeClr val="tx1"/>
                          </a:solidFill>
                          <a:effectLst/>
                        </a:rPr>
                        <a:t>Central Office</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93202967"/>
                  </a:ext>
                </a:extLst>
              </a:tr>
              <a:tr h="376727">
                <a:tc>
                  <a:txBody>
                    <a:bodyPr/>
                    <a:lstStyle/>
                    <a:p>
                      <a:pPr marL="0" marR="0" algn="ctr">
                        <a:spcBef>
                          <a:spcPts val="0"/>
                        </a:spcBef>
                        <a:spcAft>
                          <a:spcPts val="0"/>
                        </a:spcAft>
                      </a:pPr>
                      <a:r>
                        <a:rPr lang="en-US" sz="1600" dirty="0">
                          <a:solidFill>
                            <a:schemeClr val="tx1"/>
                          </a:solidFill>
                          <a:effectLst/>
                        </a:rPr>
                        <a:t>Thursday, December 16, 2021</a:t>
                      </a:r>
                      <a:endParaRPr lang="en-US" sz="1600"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tc>
                  <a:txBody>
                    <a:bodyPr/>
                    <a:lstStyle/>
                    <a:p>
                      <a:pPr marL="0" marR="0" algn="ctr">
                        <a:spcBef>
                          <a:spcPts val="0"/>
                        </a:spcBef>
                        <a:spcAft>
                          <a:spcPts val="0"/>
                        </a:spcAft>
                      </a:pPr>
                      <a:r>
                        <a:rPr lang="en-US" sz="1600" b="1" dirty="0">
                          <a:solidFill>
                            <a:schemeClr val="tx1"/>
                          </a:solidFill>
                          <a:effectLst/>
                        </a:rPr>
                        <a:t>Central Office</a:t>
                      </a:r>
                      <a:endParaRPr lang="en-US" sz="1600" b="1" dirty="0">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771228777"/>
                  </a:ext>
                </a:extLst>
              </a:tr>
            </a:tbl>
          </a:graphicData>
        </a:graphic>
      </p:graphicFrame>
    </p:spTree>
    <p:extLst>
      <p:ext uri="{BB962C8B-B14F-4D97-AF65-F5344CB8AC3E}">
        <p14:creationId xmlns:p14="http://schemas.microsoft.com/office/powerpoint/2010/main" val="2778550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DFB9B-B674-FC4F-B6F1-E7C5ECE50C8F}"/>
              </a:ext>
            </a:extLst>
          </p:cNvPr>
          <p:cNvPicPr>
            <a:picLocks noChangeAspect="1"/>
          </p:cNvPicPr>
          <p:nvPr/>
        </p:nvPicPr>
        <p:blipFill>
          <a:blip r:embed="rId3">
            <a:alphaModFix amt="25000"/>
          </a:blip>
          <a:stretch>
            <a:fillRect/>
          </a:stretch>
        </p:blipFill>
        <p:spPr>
          <a:xfrm>
            <a:off x="0" y="0"/>
            <a:ext cx="9144000" cy="6858000"/>
          </a:xfrm>
          <a:prstGeom prst="rect">
            <a:avLst/>
          </a:prstGeom>
        </p:spPr>
      </p:pic>
      <p:sp>
        <p:nvSpPr>
          <p:cNvPr id="7" name="TextBox 6"/>
          <p:cNvSpPr txBox="1"/>
          <p:nvPr/>
        </p:nvSpPr>
        <p:spPr>
          <a:xfrm>
            <a:off x="0" y="765933"/>
            <a:ext cx="8926830"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804863" indent="-804863" algn="ctr"/>
            <a:r>
              <a:rPr lang="en-US" sz="8800" dirty="0">
                <a:solidFill>
                  <a:srgbClr val="176033"/>
                </a:solidFill>
                <a:latin typeface="Arial Black" charset="0"/>
                <a:ea typeface="Arial Black" charset="0"/>
                <a:cs typeface="Arial Black" charset="0"/>
              </a:rPr>
              <a:t>THANK YOU!</a:t>
            </a:r>
          </a:p>
        </p:txBody>
      </p:sp>
      <p:pic>
        <p:nvPicPr>
          <p:cNvPr id="8" name="Picture 7">
            <a:extLst>
              <a:ext uri="{FF2B5EF4-FFF2-40B4-BE49-F238E27FC236}">
                <a16:creationId xmlns:a16="http://schemas.microsoft.com/office/drawing/2014/main" id="{0C94961D-6C83-B041-8AC8-CAD415942F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232450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alphaModFix amt="25000"/>
            <a:extLst>
              <a:ext uri="{28A0092B-C50C-407E-A947-70E740481C1C}">
                <a14:useLocalDpi xmlns:a14="http://schemas.microsoft.com/office/drawing/2010/main"/>
              </a:ext>
            </a:extLst>
          </a:blip>
          <a:stretch>
            <a:fillRect/>
          </a:stretch>
        </p:blipFill>
        <p:spPr>
          <a:xfrm>
            <a:off x="0" y="7695"/>
            <a:ext cx="9144000" cy="6858000"/>
          </a:xfrm>
          <a:prstGeom prst="rect">
            <a:avLst/>
          </a:prstGeom>
        </p:spPr>
      </p:pic>
      <p:sp>
        <p:nvSpPr>
          <p:cNvPr id="12" name="Rectangle 11"/>
          <p:cNvSpPr/>
          <p:nvPr/>
        </p:nvSpPr>
        <p:spPr>
          <a:xfrm>
            <a:off x="0" y="0"/>
            <a:ext cx="9144000" cy="683683"/>
          </a:xfrm>
          <a:prstGeom prst="rect">
            <a:avLst/>
          </a:prstGeom>
          <a:solidFill>
            <a:srgbClr val="176033">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804863" indent="-804863" algn="ctr"/>
            <a:r>
              <a:rPr lang="en-US" sz="3200" b="1" dirty="0">
                <a:solidFill>
                  <a:srgbClr val="FFFFFF"/>
                </a:solidFill>
                <a:latin typeface="+mj-lt"/>
                <a:cs typeface="+mj-cs"/>
              </a:rPr>
              <a:t>AGENDA </a:t>
            </a:r>
            <a:r>
              <a:rPr lang="mr-IN" sz="3200" b="1" dirty="0">
                <a:solidFill>
                  <a:srgbClr val="FFFFFF"/>
                </a:solidFill>
                <a:latin typeface="+mj-lt"/>
                <a:cs typeface="+mj-cs"/>
              </a:rPr>
              <a:t>–</a:t>
            </a:r>
            <a:r>
              <a:rPr lang="en-US" sz="3200" b="1" dirty="0">
                <a:solidFill>
                  <a:srgbClr val="FFFFFF"/>
                </a:solidFill>
                <a:latin typeface="+mj-lt"/>
                <a:cs typeface="+mj-cs"/>
              </a:rPr>
              <a:t> D1</a:t>
            </a:r>
          </a:p>
        </p:txBody>
      </p:sp>
      <p:sp>
        <p:nvSpPr>
          <p:cNvPr id="13" name="TextBox 12"/>
          <p:cNvSpPr txBox="1"/>
          <p:nvPr/>
        </p:nvSpPr>
        <p:spPr>
          <a:xfrm>
            <a:off x="173214" y="870823"/>
            <a:ext cx="8970786" cy="2185214"/>
          </a:xfrm>
          <a:prstGeom prst="rect">
            <a:avLst/>
          </a:prstGeom>
          <a:noFill/>
        </p:spPr>
        <p:txBody>
          <a:bodyPr wrap="square" rtlCol="0">
            <a:spAutoFit/>
          </a:bodyPr>
          <a:lstStyle/>
          <a:p>
            <a:r>
              <a:rPr lang="en-US" sz="3600" b="1" i="1" dirty="0">
                <a:ea typeface="Times" charset="0"/>
                <a:cs typeface="Times" charset="0"/>
              </a:rPr>
              <a:t>Motion:</a:t>
            </a:r>
          </a:p>
          <a:p>
            <a:r>
              <a:rPr lang="en-US" sz="3600" i="1" dirty="0">
                <a:ea typeface="Times" charset="0"/>
                <a:cs typeface="Times" charset="0"/>
              </a:rPr>
              <a:t>I move to approve the meeting minutes from May 20, 2021.</a:t>
            </a:r>
          </a:p>
          <a:p>
            <a:pPr marL="804863" indent="-804863"/>
            <a:endParaRPr lang="en-US" sz="2800" b="1" dirty="0">
              <a:solidFill>
                <a:srgbClr val="FFFFFF"/>
              </a:solidFill>
            </a:endParaRPr>
          </a:p>
        </p:txBody>
      </p:sp>
      <p:pic>
        <p:nvPicPr>
          <p:cNvPr id="8" name="Picture 7">
            <a:extLst>
              <a:ext uri="{FF2B5EF4-FFF2-40B4-BE49-F238E27FC236}">
                <a16:creationId xmlns:a16="http://schemas.microsoft.com/office/drawing/2014/main" id="{3000556A-9724-8041-94EE-36316EC28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214" y="6189706"/>
            <a:ext cx="1664504" cy="398666"/>
          </a:xfrm>
          <a:prstGeom prst="rect">
            <a:avLst/>
          </a:prstGeom>
        </p:spPr>
      </p:pic>
    </p:spTree>
    <p:extLst>
      <p:ext uri="{BB962C8B-B14F-4D97-AF65-F5344CB8AC3E}">
        <p14:creationId xmlns:p14="http://schemas.microsoft.com/office/powerpoint/2010/main" val="36380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8"/>
          <p:cNvPicPr preferRelativeResize="0"/>
          <p:nvPr/>
        </p:nvPicPr>
        <p:blipFill rotWithShape="1">
          <a:blip r:embed="rId3">
            <a:alphaModFix amt="25000"/>
          </a:blip>
          <a:srcRect/>
          <a:stretch/>
        </p:blipFill>
        <p:spPr>
          <a:xfrm>
            <a:off x="1" y="4722"/>
            <a:ext cx="9132886" cy="6853278"/>
          </a:xfrm>
          <a:prstGeom prst="rect">
            <a:avLst/>
          </a:prstGeom>
          <a:noFill/>
          <a:ln>
            <a:noFill/>
          </a:ln>
        </p:spPr>
      </p:pic>
      <p:sp>
        <p:nvSpPr>
          <p:cNvPr id="143" name="Google Shape;143;p18"/>
          <p:cNvSpPr/>
          <p:nvPr/>
        </p:nvSpPr>
        <p:spPr>
          <a:xfrm>
            <a:off x="-11113" y="4722"/>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D2 </a:t>
            </a:r>
            <a:endParaRPr sz="1400" b="0" i="0" u="none" strike="noStrike" cap="none">
              <a:solidFill>
                <a:srgbClr val="000000"/>
              </a:solidFill>
              <a:latin typeface="Arial"/>
              <a:ea typeface="Arial"/>
              <a:cs typeface="Arial"/>
              <a:sym typeface="Arial"/>
            </a:endParaRPr>
          </a:p>
        </p:txBody>
      </p:sp>
      <p:pic>
        <p:nvPicPr>
          <p:cNvPr id="144" name="Google Shape;144;p18"/>
          <p:cNvPicPr preferRelativeResize="0"/>
          <p:nvPr/>
        </p:nvPicPr>
        <p:blipFill rotWithShape="1">
          <a:blip r:embed="rId4">
            <a:alphaModFix/>
          </a:blip>
          <a:srcRect/>
          <a:stretch/>
        </p:blipFill>
        <p:spPr>
          <a:xfrm>
            <a:off x="173214" y="6189706"/>
            <a:ext cx="1664504" cy="398666"/>
          </a:xfrm>
          <a:prstGeom prst="rect">
            <a:avLst/>
          </a:prstGeom>
          <a:noFill/>
          <a:ln>
            <a:noFill/>
          </a:ln>
        </p:spPr>
      </p:pic>
      <p:sp>
        <p:nvSpPr>
          <p:cNvPr id="145" name="Google Shape;145;p18"/>
          <p:cNvSpPr txBox="1"/>
          <p:nvPr/>
        </p:nvSpPr>
        <p:spPr>
          <a:xfrm>
            <a:off x="173215" y="798179"/>
            <a:ext cx="897078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2021 Recreational Trails Program Non-Motorized Grant Applications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dirty="0">
                <a:solidFill>
                  <a:schemeClr val="dk1"/>
                </a:solidFill>
                <a:latin typeface="Calibri"/>
                <a:ea typeface="Calibri"/>
                <a:cs typeface="Calibri"/>
                <a:sym typeface="Calibri"/>
              </a:rPr>
              <a:t>-Mickey Rogers, Chief of Grants and Trails. </a:t>
            </a:r>
            <a:endParaRPr sz="5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rotWithShape="1">
          <a:blip r:embed="rId3">
            <a:alphaModFix amt="25000"/>
          </a:blip>
          <a:srcRect/>
          <a:stretch/>
        </p:blipFill>
        <p:spPr>
          <a:xfrm>
            <a:off x="0" y="2920"/>
            <a:ext cx="9144000" cy="6855080"/>
          </a:xfrm>
          <a:prstGeom prst="rect">
            <a:avLst/>
          </a:prstGeom>
          <a:noFill/>
          <a:ln>
            <a:noFill/>
          </a:ln>
        </p:spPr>
      </p:pic>
      <p:sp>
        <p:nvSpPr>
          <p:cNvPr id="152" name="Google Shape;152;p20"/>
          <p:cNvSpPr/>
          <p:nvPr/>
        </p:nvSpPr>
        <p:spPr>
          <a:xfrm>
            <a:off x="0" y="0"/>
            <a:ext cx="9144000" cy="683683"/>
          </a:xfrm>
          <a:prstGeom prst="rect">
            <a:avLst/>
          </a:prstGeom>
          <a:solidFill>
            <a:srgbClr val="17603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6600"/>
              </a:solidFill>
              <a:latin typeface="Calibri"/>
              <a:ea typeface="Calibri"/>
              <a:cs typeface="Calibri"/>
              <a:sym typeface="Calibri"/>
            </a:endParaRPr>
          </a:p>
        </p:txBody>
      </p:sp>
      <p:sp>
        <p:nvSpPr>
          <p:cNvPr id="153" name="Google Shape;153;p20"/>
          <p:cNvSpPr txBox="1"/>
          <p:nvPr/>
        </p:nvSpPr>
        <p:spPr>
          <a:xfrm>
            <a:off x="2563598" y="49453"/>
            <a:ext cx="4016803" cy="584775"/>
          </a:xfrm>
          <a:prstGeom prst="rect">
            <a:avLst/>
          </a:prstGeom>
          <a:noFill/>
          <a:ln>
            <a:noFill/>
          </a:ln>
        </p:spPr>
        <p:txBody>
          <a:bodyPr spcFirstLastPara="1" wrap="square" lIns="91425" tIns="45700" rIns="91425" bIns="45700" anchor="t" anchorCtr="0">
            <a:spAutoFit/>
          </a:bodyPr>
          <a:lstStyle/>
          <a:p>
            <a:pPr marL="804863" marR="0" lvl="0" indent="-804863"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AGENDA – D2</a:t>
            </a:r>
            <a:endParaRPr sz="2000" b="0" i="0" u="none" strike="noStrike" cap="none" baseline="30000">
              <a:solidFill>
                <a:schemeClr val="dk1"/>
              </a:solidFill>
              <a:latin typeface="Calibri"/>
              <a:ea typeface="Calibri"/>
              <a:cs typeface="Calibri"/>
              <a:sym typeface="Calibri"/>
            </a:endParaRPr>
          </a:p>
        </p:txBody>
      </p:sp>
      <p:pic>
        <p:nvPicPr>
          <p:cNvPr id="154" name="Google Shape;154;p20"/>
          <p:cNvPicPr preferRelativeResize="0"/>
          <p:nvPr/>
        </p:nvPicPr>
        <p:blipFill rotWithShape="1">
          <a:blip r:embed="rId4">
            <a:alphaModFix/>
          </a:blip>
          <a:srcRect/>
          <a:stretch/>
        </p:blipFill>
        <p:spPr>
          <a:xfrm>
            <a:off x="173214" y="6189706"/>
            <a:ext cx="1664504" cy="398666"/>
          </a:xfrm>
          <a:prstGeom prst="rect">
            <a:avLst/>
          </a:prstGeom>
          <a:noFill/>
          <a:ln>
            <a:noFill/>
          </a:ln>
        </p:spPr>
      </p:pic>
      <p:graphicFrame>
        <p:nvGraphicFramePr>
          <p:cNvPr id="155" name="Google Shape;155;p20"/>
          <p:cNvGraphicFramePr/>
          <p:nvPr>
            <p:extLst>
              <p:ext uri="{D42A27DB-BD31-4B8C-83A1-F6EECF244321}">
                <p14:modId xmlns:p14="http://schemas.microsoft.com/office/powerpoint/2010/main" val="2895495878"/>
              </p:ext>
            </p:extLst>
          </p:nvPr>
        </p:nvGraphicFramePr>
        <p:xfrm>
          <a:off x="689300" y="1480050"/>
          <a:ext cx="8164075" cy="4242448"/>
        </p:xfrm>
        <a:graphic>
          <a:graphicData uri="http://schemas.openxmlformats.org/drawingml/2006/table">
            <a:tbl>
              <a:tblPr bandRow="1">
                <a:noFill/>
              </a:tblPr>
              <a:tblGrid>
                <a:gridCol w="1242250">
                  <a:extLst>
                    <a:ext uri="{9D8B030D-6E8A-4147-A177-3AD203B41FA5}">
                      <a16:colId xmlns:a16="http://schemas.microsoft.com/office/drawing/2014/main" val="20000"/>
                    </a:ext>
                  </a:extLst>
                </a:gridCol>
                <a:gridCol w="1869900">
                  <a:extLst>
                    <a:ext uri="{9D8B030D-6E8A-4147-A177-3AD203B41FA5}">
                      <a16:colId xmlns:a16="http://schemas.microsoft.com/office/drawing/2014/main" val="20001"/>
                    </a:ext>
                  </a:extLst>
                </a:gridCol>
                <a:gridCol w="1325375">
                  <a:extLst>
                    <a:ext uri="{9D8B030D-6E8A-4147-A177-3AD203B41FA5}">
                      <a16:colId xmlns:a16="http://schemas.microsoft.com/office/drawing/2014/main" val="20002"/>
                    </a:ext>
                  </a:extLst>
                </a:gridCol>
                <a:gridCol w="2702100">
                  <a:extLst>
                    <a:ext uri="{9D8B030D-6E8A-4147-A177-3AD203B41FA5}">
                      <a16:colId xmlns:a16="http://schemas.microsoft.com/office/drawing/2014/main" val="20003"/>
                    </a:ext>
                  </a:extLst>
                </a:gridCol>
                <a:gridCol w="1024450">
                  <a:extLst>
                    <a:ext uri="{9D8B030D-6E8A-4147-A177-3AD203B41FA5}">
                      <a16:colId xmlns:a16="http://schemas.microsoft.com/office/drawing/2014/main" val="20004"/>
                    </a:ext>
                  </a:extLst>
                </a:gridCol>
              </a:tblGrid>
              <a:tr h="478100">
                <a:tc gridSpan="5">
                  <a:txBody>
                    <a:bodyPr/>
                    <a:lstStyle/>
                    <a:p>
                      <a:pPr marL="0" marR="0" lvl="0" indent="0" algn="ctr" rtl="0">
                        <a:lnSpc>
                          <a:spcPct val="115000"/>
                        </a:lnSpc>
                        <a:spcBef>
                          <a:spcPts val="0"/>
                        </a:spcBef>
                        <a:spcAft>
                          <a:spcPts val="0"/>
                        </a:spcAft>
                        <a:buClr>
                          <a:srgbClr val="000000"/>
                        </a:buClr>
                        <a:buSzPts val="1200"/>
                        <a:buFont typeface="Arial"/>
                        <a:buNone/>
                      </a:pPr>
                      <a:r>
                        <a:rPr lang="en-US" sz="1600" b="1" u="none" strike="noStrike" cap="none" dirty="0">
                          <a:solidFill>
                            <a:schemeClr val="lt1"/>
                          </a:solidFill>
                        </a:rPr>
                        <a:t>2021 Recreational Trails Program Non-Motorized Fund Grant Applications</a:t>
                      </a:r>
                      <a:endParaRPr sz="1600" b="1" u="none" strike="noStrike" cap="none" dirty="0">
                        <a:solidFill>
                          <a:schemeClr val="lt1"/>
                        </a:solidFill>
                        <a:latin typeface="Times New Roman"/>
                        <a:ea typeface="Times New Roman"/>
                        <a:cs typeface="Times New Roman"/>
                        <a:sym typeface="Times New Roman"/>
                      </a:endParaRPr>
                    </a:p>
                  </a:txBody>
                  <a:tcPr marL="68575" marR="68575" marT="91425" marB="91425" anchor="ctr">
                    <a:solidFill>
                      <a:srgbClr val="006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3675">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Sponsor</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Project</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Request</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Staff/Arizona State Committee On Trails (ASCOT) Recommendations/Arizona Outdoor Recreation Coordinating Committee (AORCC)</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Score</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1"/>
                  </a:ext>
                </a:extLst>
              </a:tr>
              <a:tr h="988750">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Verde Valley Archaeology Center</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Native American Heritage Trail Improvements</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$150,000.00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$150,000.00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19.0</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2"/>
                  </a:ext>
                </a:extLst>
              </a:tr>
              <a:tr h="733425">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Arizona Historical Society</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Pioneer Museum ADA Trail</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$70,058.00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$70,058.00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18.7</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3"/>
                  </a:ext>
                </a:extLst>
              </a:tr>
              <a:tr h="478100">
                <a:tc gridSpan="2">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Total</a:t>
                      </a:r>
                      <a:endParaRPr sz="1400" b="1" u="none" strike="noStrike" cap="none">
                        <a:latin typeface="Times New Roman"/>
                        <a:ea typeface="Times New Roman"/>
                        <a:cs typeface="Times New Roman"/>
                        <a:sym typeface="Times New Roman"/>
                      </a:endParaRPr>
                    </a:p>
                  </a:txBody>
                  <a:tcPr marL="68575" marR="68575" marT="91425" marB="91425" anchor="ctr"/>
                </a:tc>
                <a:tc hMerge="1">
                  <a:txBody>
                    <a:bodyPr/>
                    <a:lstStyle/>
                    <a:p>
                      <a:endParaRPr lang="en-US"/>
                    </a:p>
                  </a:txBody>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a:t>$220,058.00</a:t>
                      </a:r>
                      <a:endParaRPr sz="1400" b="1" u="none" strike="noStrike" cap="none">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$220,058.00</a:t>
                      </a:r>
                      <a:endParaRPr sz="1400" b="1" u="none" strike="noStrike" cap="none" dirty="0">
                        <a:latin typeface="Times New Roman"/>
                        <a:ea typeface="Times New Roman"/>
                        <a:cs typeface="Times New Roman"/>
                        <a:sym typeface="Times New Roman"/>
                      </a:endParaRPr>
                    </a:p>
                  </a:txBody>
                  <a:tcPr marL="68575" marR="68575" marT="91425" marB="91425" anchor="ctr"/>
                </a:tc>
                <a:tc>
                  <a:txBody>
                    <a:bodyPr/>
                    <a:lstStyle/>
                    <a:p>
                      <a:pPr marL="0" marR="0" lvl="0" indent="0" algn="ctr" rtl="0">
                        <a:lnSpc>
                          <a:spcPct val="115000"/>
                        </a:lnSpc>
                        <a:spcBef>
                          <a:spcPts val="0"/>
                        </a:spcBef>
                        <a:spcAft>
                          <a:spcPts val="0"/>
                        </a:spcAft>
                        <a:buClr>
                          <a:srgbClr val="000000"/>
                        </a:buClr>
                        <a:buSzPts val="1200"/>
                        <a:buFont typeface="Arial"/>
                        <a:buNone/>
                      </a:pPr>
                      <a:r>
                        <a:rPr lang="en-US" sz="1400" b="1" u="none" strike="noStrike" cap="none" dirty="0"/>
                        <a:t> </a:t>
                      </a:r>
                      <a:endParaRPr sz="1400" b="1" u="none" strike="noStrike" cap="none" dirty="0">
                        <a:latin typeface="Times New Roman"/>
                        <a:ea typeface="Times New Roman"/>
                        <a:cs typeface="Times New Roman"/>
                        <a:sym typeface="Times New Roman"/>
                      </a:endParaRPr>
                    </a:p>
                  </a:txBody>
                  <a:tcPr marL="68575" marR="68575" marT="91425" marB="91425" anchor="ctr"/>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49277</TotalTime>
  <Words>2108</Words>
  <Application>Microsoft Macintosh PowerPoint</Application>
  <PresentationFormat>On-screen Show (4:3)</PresentationFormat>
  <Paragraphs>466</Paragraphs>
  <Slides>66</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Arial Black</vt:lpstr>
      <vt:lpstr>Calibri</vt:lpstr>
      <vt:lpstr>Cambria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Arizona State Parks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Ken Sliwa</dc:creator>
  <cp:keywords/>
  <dc:description/>
  <cp:lastModifiedBy>Microsoft Office User</cp:lastModifiedBy>
  <cp:revision>1825</cp:revision>
  <cp:lastPrinted>2021-06-12T15:30:11Z</cp:lastPrinted>
  <dcterms:created xsi:type="dcterms:W3CDTF">2015-05-18T17:07:04Z</dcterms:created>
  <dcterms:modified xsi:type="dcterms:W3CDTF">2021-06-12T15:31:50Z</dcterms:modified>
  <cp:category/>
</cp:coreProperties>
</file>